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9" r:id="rId3"/>
    <p:sldId id="270" r:id="rId4"/>
    <p:sldId id="257" r:id="rId5"/>
    <p:sldId id="258" r:id="rId6"/>
    <p:sldId id="260" r:id="rId7"/>
    <p:sldId id="261" r:id="rId8"/>
    <p:sldId id="262" r:id="rId9"/>
    <p:sldId id="263" r:id="rId10"/>
    <p:sldId id="268" r:id="rId11"/>
    <p:sldId id="269" r:id="rId12"/>
    <p:sldId id="264" r:id="rId13"/>
    <p:sldId id="265" r:id="rId14"/>
    <p:sldId id="266" r:id="rId15"/>
    <p:sldId id="267" r:id="rId16"/>
    <p:sldId id="271" r:id="rId17"/>
    <p:sldId id="272" r:id="rId18"/>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圓角化對角線角落矩形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標題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zh-TW" altLang="en-US" smtClean="0"/>
              <a:t>按一下以編輯母片標題樣式</a:t>
            </a:r>
            <a:endParaRPr kumimoji="0" lang="en-US"/>
          </a:p>
        </p:txBody>
      </p:sp>
      <p:sp>
        <p:nvSpPr>
          <p:cNvPr id="9" name="副標題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TW" altLang="en-US" smtClean="0"/>
              <a:t>按一下以編輯母片副標題樣式</a:t>
            </a:r>
            <a:endParaRPr kumimoji="0" lang="en-US"/>
          </a:p>
        </p:txBody>
      </p:sp>
      <p:sp>
        <p:nvSpPr>
          <p:cNvPr id="10" name="日期版面配置區 9"/>
          <p:cNvSpPr>
            <a:spLocks noGrp="1"/>
          </p:cNvSpPr>
          <p:nvPr>
            <p:ph type="dt" sz="half" idx="10"/>
          </p:nvPr>
        </p:nvSpPr>
        <p:spPr>
          <a:xfrm>
            <a:off x="5562600" y="6509004"/>
            <a:ext cx="3002280" cy="274320"/>
          </a:xfrm>
        </p:spPr>
        <p:txBody>
          <a:bodyPr vert="horz" rtlCol="0"/>
          <a:lstStyle>
            <a:extLst/>
          </a:lstStyle>
          <a:p>
            <a:fld id="{7484882B-FBBE-4AAD-B498-624DA7FB6A6E}" type="datetimeFigureOut">
              <a:rPr lang="zh-TW" altLang="en-US" smtClean="0"/>
              <a:pPr/>
              <a:t>2015/9/22</a:t>
            </a:fld>
            <a:endParaRPr lang="zh-TW" altLang="en-US"/>
          </a:p>
        </p:txBody>
      </p:sp>
      <p:sp>
        <p:nvSpPr>
          <p:cNvPr id="11" name="投影片編號版面配置區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930D039A-F652-47A0-8D8D-C58177BA1F22}" type="slidenum">
              <a:rPr lang="zh-TW" altLang="en-US" smtClean="0"/>
              <a:pPr/>
              <a:t>‹#›</a:t>
            </a:fld>
            <a:endParaRPr lang="zh-TW" altLang="en-US"/>
          </a:p>
        </p:txBody>
      </p:sp>
      <p:sp>
        <p:nvSpPr>
          <p:cNvPr id="12" name="頁尾版面配置區 11"/>
          <p:cNvSpPr>
            <a:spLocks noGrp="1"/>
          </p:cNvSpPr>
          <p:nvPr>
            <p:ph type="ftr" sz="quarter" idx="12"/>
          </p:nvPr>
        </p:nvSpPr>
        <p:spPr>
          <a:xfrm>
            <a:off x="1600200" y="6509004"/>
            <a:ext cx="3907464" cy="274320"/>
          </a:xfrm>
        </p:spPr>
        <p:txBody>
          <a:bodyPr vert="horz" rtlCol="0"/>
          <a:lstStyle>
            <a:extLst/>
          </a:lstStyle>
          <a:p>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7484882B-FBBE-4AAD-B498-624DA7FB6A6E}" type="datetimeFigureOut">
              <a:rPr lang="zh-TW" altLang="en-US" smtClean="0"/>
              <a:pPr/>
              <a:t>2015/9/22</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930D039A-F652-47A0-8D8D-C58177BA1F22}"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lvl1pPr algn="l">
              <a:defRPr/>
            </a:lvl1pPr>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274638"/>
            <a:ext cx="6019800" cy="5851525"/>
          </a:xfrm>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7484882B-FBBE-4AAD-B498-624DA7FB6A6E}" type="datetimeFigureOut">
              <a:rPr lang="zh-TW" altLang="en-US" smtClean="0"/>
              <a:pPr/>
              <a:t>2015/9/22</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930D039A-F652-47A0-8D8D-C58177BA1F22}"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7" name="矩形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內容版面配置區 2"/>
          <p:cNvSpPr>
            <a:spLocks noGrp="1"/>
          </p:cNvSpPr>
          <p:nvPr>
            <p:ph idx="1"/>
          </p:nvPr>
        </p:nvSpPr>
        <p:spPr/>
        <p:txBody>
          <a:bodyPr/>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7484882B-FBBE-4AAD-B498-624DA7FB6A6E}" type="datetimeFigureOut">
              <a:rPr lang="zh-TW" altLang="en-US" smtClean="0"/>
              <a:pPr/>
              <a:t>2015/9/22</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930D039A-F652-47A0-8D8D-C58177BA1F22}"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標題">
    <p:bg>
      <p:bgRef idx="1001">
        <a:schemeClr val="bg2"/>
      </p:bgRef>
    </p:bg>
    <p:spTree>
      <p:nvGrpSpPr>
        <p:cNvPr id="1" name=""/>
        <p:cNvGrpSpPr/>
        <p:nvPr/>
      </p:nvGrpSpPr>
      <p:grpSpPr>
        <a:xfrm>
          <a:off x="0" y="0"/>
          <a:ext cx="0" cy="0"/>
          <a:chOff x="0" y="0"/>
          <a:chExt cx="0" cy="0"/>
        </a:xfrm>
      </p:grpSpPr>
      <p:sp>
        <p:nvSpPr>
          <p:cNvPr id="7" name="矩形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標題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TW" altLang="en-US" smtClean="0"/>
              <a:t>按一下以編輯母片文字樣式</a:t>
            </a:r>
          </a:p>
        </p:txBody>
      </p:sp>
      <p:sp>
        <p:nvSpPr>
          <p:cNvPr id="8" name="日期版面配置區 7"/>
          <p:cNvSpPr>
            <a:spLocks noGrp="1"/>
          </p:cNvSpPr>
          <p:nvPr>
            <p:ph type="dt" sz="half" idx="10"/>
          </p:nvPr>
        </p:nvSpPr>
        <p:spPr>
          <a:xfrm>
            <a:off x="5562600" y="6513670"/>
            <a:ext cx="3002280" cy="274320"/>
          </a:xfrm>
        </p:spPr>
        <p:txBody>
          <a:bodyPr vert="horz" rtlCol="0"/>
          <a:lstStyle>
            <a:extLst/>
          </a:lstStyle>
          <a:p>
            <a:fld id="{7484882B-FBBE-4AAD-B498-624DA7FB6A6E}" type="datetimeFigureOut">
              <a:rPr lang="zh-TW" altLang="en-US" smtClean="0"/>
              <a:pPr/>
              <a:t>2015/9/22</a:t>
            </a:fld>
            <a:endParaRPr lang="zh-TW" altLang="en-US"/>
          </a:p>
        </p:txBody>
      </p:sp>
      <p:sp>
        <p:nvSpPr>
          <p:cNvPr id="9" name="投影片編號版面配置區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930D039A-F652-47A0-8D8D-C58177BA1F22}" type="slidenum">
              <a:rPr lang="zh-TW" altLang="en-US" smtClean="0"/>
              <a:pPr/>
              <a:t>‹#›</a:t>
            </a:fld>
            <a:endParaRPr lang="zh-TW" altLang="en-US"/>
          </a:p>
        </p:txBody>
      </p:sp>
      <p:sp>
        <p:nvSpPr>
          <p:cNvPr id="10" name="頁尾版面配置區 9"/>
          <p:cNvSpPr>
            <a:spLocks noGrp="1"/>
          </p:cNvSpPr>
          <p:nvPr>
            <p:ph type="ftr" sz="quarter" idx="12"/>
          </p:nvPr>
        </p:nvSpPr>
        <p:spPr>
          <a:xfrm>
            <a:off x="1600200" y="6513670"/>
            <a:ext cx="3907464" cy="274320"/>
          </a:xfrm>
        </p:spPr>
        <p:txBody>
          <a:bodyPr vert="horz" rtlCol="0"/>
          <a:lstStyle>
            <a:extLst/>
          </a:lstStyle>
          <a:p>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內容版面配置區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fld id="{7484882B-FBBE-4AAD-B498-624DA7FB6A6E}" type="datetimeFigureOut">
              <a:rPr lang="zh-TW" altLang="en-US" smtClean="0"/>
              <a:pPr/>
              <a:t>2015/9/22</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a:xfrm>
            <a:off x="8641080" y="6514568"/>
            <a:ext cx="464288" cy="274320"/>
          </a:xfrm>
        </p:spPr>
        <p:txBody>
          <a:bodyPr/>
          <a:lstStyle>
            <a:extLst/>
          </a:lstStyle>
          <a:p>
            <a:fld id="{930D039A-F652-47A0-8D8D-C58177BA1F22}" type="slidenum">
              <a:rPr lang="zh-TW" altLang="en-US" smtClean="0"/>
              <a:pPr/>
              <a:t>‹#›</a:t>
            </a:fld>
            <a:endParaRPr lang="zh-TW" altLang="en-US"/>
          </a:p>
        </p:txBody>
      </p:sp>
      <p:sp>
        <p:nvSpPr>
          <p:cNvPr id="10" name="矩形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10" name="矩形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矩形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標題 1"/>
          <p:cNvSpPr>
            <a:spLocks noGrp="1"/>
          </p:cNvSpPr>
          <p:nvPr>
            <p:ph type="title"/>
          </p:nvPr>
        </p:nvSpPr>
        <p:spPr>
          <a:xfrm>
            <a:off x="457200" y="251948"/>
            <a:ext cx="8229600" cy="1143000"/>
          </a:xfrm>
        </p:spPr>
        <p:txBody>
          <a:bodyPr anchor="b"/>
          <a:lstStyle>
            <a:lvl1pPr>
              <a:defRPr/>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5" name="內容版面配置區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內容版面配置區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extLst/>
          </a:lstStyle>
          <a:p>
            <a:fld id="{7484882B-FBBE-4AAD-B498-624DA7FB6A6E}" type="datetimeFigureOut">
              <a:rPr lang="zh-TW" altLang="en-US" smtClean="0"/>
              <a:pPr/>
              <a:t>2015/9/22</a:t>
            </a:fld>
            <a:endParaRPr lang="zh-TW" altLang="en-US"/>
          </a:p>
        </p:txBody>
      </p:sp>
      <p:sp>
        <p:nvSpPr>
          <p:cNvPr id="8" name="頁尾版面配置區 7"/>
          <p:cNvSpPr>
            <a:spLocks noGrp="1"/>
          </p:cNvSpPr>
          <p:nvPr>
            <p:ph type="ftr" sz="quarter" idx="11"/>
          </p:nvPr>
        </p:nvSpPr>
        <p:spPr/>
        <p:txBody>
          <a:bodyPr/>
          <a:lstStyle>
            <a:extLst/>
          </a:lstStyle>
          <a:p>
            <a:endParaRPr lang="zh-TW" altLang="en-US"/>
          </a:p>
        </p:txBody>
      </p:sp>
      <p:sp>
        <p:nvSpPr>
          <p:cNvPr id="9" name="投影片編號版面配置區 8"/>
          <p:cNvSpPr>
            <a:spLocks noGrp="1"/>
          </p:cNvSpPr>
          <p:nvPr>
            <p:ph type="sldNum" sz="quarter" idx="12"/>
          </p:nvPr>
        </p:nvSpPr>
        <p:spPr>
          <a:xfrm>
            <a:off x="8641080" y="6514568"/>
            <a:ext cx="464288" cy="274320"/>
          </a:xfrm>
        </p:spPr>
        <p:txBody>
          <a:bodyPr/>
          <a:lstStyle>
            <a:extLst/>
          </a:lstStyle>
          <a:p>
            <a:fld id="{930D039A-F652-47A0-8D8D-C58177BA1F22}"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253218"/>
            <a:ext cx="8229600" cy="1143000"/>
          </a:xfrm>
        </p:spPr>
        <p:txBody>
          <a:bodyPr/>
          <a:lstStyle>
            <a:extLst/>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extLst/>
          </a:lstStyle>
          <a:p>
            <a:fld id="{7484882B-FBBE-4AAD-B498-624DA7FB6A6E}" type="datetimeFigureOut">
              <a:rPr lang="zh-TW" altLang="en-US" smtClean="0"/>
              <a:pPr/>
              <a:t>2015/9/22</a:t>
            </a:fld>
            <a:endParaRPr lang="zh-TW" altLang="en-US"/>
          </a:p>
        </p:txBody>
      </p:sp>
      <p:sp>
        <p:nvSpPr>
          <p:cNvPr id="4" name="頁尾版面配置區 3"/>
          <p:cNvSpPr>
            <a:spLocks noGrp="1"/>
          </p:cNvSpPr>
          <p:nvPr>
            <p:ph type="ftr" sz="quarter" idx="11"/>
          </p:nvPr>
        </p:nvSpPr>
        <p:spPr/>
        <p:txBody>
          <a:bodyPr/>
          <a:lstStyle>
            <a:extLst/>
          </a:lstStyle>
          <a:p>
            <a:endParaRPr lang="zh-TW" altLang="en-US"/>
          </a:p>
        </p:txBody>
      </p:sp>
      <p:sp>
        <p:nvSpPr>
          <p:cNvPr id="5" name="投影片編號版面配置區 4"/>
          <p:cNvSpPr>
            <a:spLocks noGrp="1"/>
          </p:cNvSpPr>
          <p:nvPr>
            <p:ph type="sldNum" sz="quarter" idx="12"/>
          </p:nvPr>
        </p:nvSpPr>
        <p:spPr/>
        <p:txBody>
          <a:bodyPr/>
          <a:lstStyle>
            <a:extLst/>
          </a:lstStyle>
          <a:p>
            <a:fld id="{930D039A-F652-47A0-8D8D-C58177BA1F22}" type="slidenum">
              <a:rPr lang="zh-TW" altLang="en-US" smtClean="0"/>
              <a:pPr/>
              <a:t>‹#›</a:t>
            </a:fld>
            <a:endParaRPr lang="zh-TW" altLang="en-US"/>
          </a:p>
        </p:txBody>
      </p:sp>
      <p:sp>
        <p:nvSpPr>
          <p:cNvPr id="7" name="矩形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extLst/>
          </a:lstStyle>
          <a:p>
            <a:fld id="{7484882B-FBBE-4AAD-B498-624DA7FB6A6E}" type="datetimeFigureOut">
              <a:rPr lang="zh-TW" altLang="en-US" smtClean="0"/>
              <a:pPr/>
              <a:t>2015/9/22</a:t>
            </a:fld>
            <a:endParaRPr lang="zh-TW" altLang="en-US"/>
          </a:p>
        </p:txBody>
      </p:sp>
      <p:sp>
        <p:nvSpPr>
          <p:cNvPr id="3" name="頁尾版面配置區 2"/>
          <p:cNvSpPr>
            <a:spLocks noGrp="1"/>
          </p:cNvSpPr>
          <p:nvPr>
            <p:ph type="ftr" sz="quarter" idx="11"/>
          </p:nvPr>
        </p:nvSpPr>
        <p:spPr/>
        <p:txBody>
          <a:bodyPr/>
          <a:lstStyle>
            <a:extLst/>
          </a:lstStyle>
          <a:p>
            <a:endParaRPr lang="zh-TW" altLang="en-US"/>
          </a:p>
        </p:txBody>
      </p:sp>
      <p:sp>
        <p:nvSpPr>
          <p:cNvPr id="4" name="投影片編號版面配置區 3"/>
          <p:cNvSpPr>
            <a:spLocks noGrp="1"/>
          </p:cNvSpPr>
          <p:nvPr>
            <p:ph type="sldNum" sz="quarter" idx="12"/>
          </p:nvPr>
        </p:nvSpPr>
        <p:spPr/>
        <p:txBody>
          <a:bodyPr/>
          <a:lstStyle>
            <a:extLst/>
          </a:lstStyle>
          <a:p>
            <a:fld id="{930D039A-F652-47A0-8D8D-C58177BA1F22}"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bg>
      <p:bgRef idx="1001">
        <a:schemeClr val="bg2"/>
      </p:bgRef>
    </p:bg>
    <p:spTree>
      <p:nvGrpSpPr>
        <p:cNvPr id="1" name=""/>
        <p:cNvGrpSpPr/>
        <p:nvPr/>
      </p:nvGrpSpPr>
      <p:grpSpPr>
        <a:xfrm>
          <a:off x="0" y="0"/>
          <a:ext cx="0" cy="0"/>
          <a:chOff x="0" y="0"/>
          <a:chExt cx="0" cy="0"/>
        </a:xfrm>
      </p:grpSpPr>
      <p:sp>
        <p:nvSpPr>
          <p:cNvPr id="8" name="矩形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標題 1"/>
          <p:cNvSpPr>
            <a:spLocks noGrp="1"/>
          </p:cNvSpPr>
          <p:nvPr>
            <p:ph type="title"/>
          </p:nvPr>
        </p:nvSpPr>
        <p:spPr>
          <a:xfrm>
            <a:off x="4963136" y="304800"/>
            <a:ext cx="3931920" cy="762000"/>
          </a:xfrm>
        </p:spPr>
        <p:txBody>
          <a:bodyPr anchor="b"/>
          <a:lstStyle>
            <a:lvl1pPr marL="0" algn="r">
              <a:buNone/>
              <a:defRPr sz="2000" b="1"/>
            </a:lvl1pPr>
            <a:extLst/>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zh-TW" altLang="en-US" smtClean="0"/>
              <a:t>按一下以編輯母片文字樣式</a:t>
            </a:r>
          </a:p>
        </p:txBody>
      </p:sp>
      <p:sp>
        <p:nvSpPr>
          <p:cNvPr id="4" name="內容版面配置區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9" name="日期版面配置區 8"/>
          <p:cNvSpPr>
            <a:spLocks noGrp="1"/>
          </p:cNvSpPr>
          <p:nvPr>
            <p:ph type="dt" sz="half" idx="10"/>
          </p:nvPr>
        </p:nvSpPr>
        <p:spPr>
          <a:xfrm>
            <a:off x="5562600" y="6513670"/>
            <a:ext cx="3002280" cy="274320"/>
          </a:xfrm>
        </p:spPr>
        <p:txBody>
          <a:bodyPr vert="horz" rtlCol="0"/>
          <a:lstStyle>
            <a:extLst/>
          </a:lstStyle>
          <a:p>
            <a:fld id="{7484882B-FBBE-4AAD-B498-624DA7FB6A6E}" type="datetimeFigureOut">
              <a:rPr lang="zh-TW" altLang="en-US" smtClean="0"/>
              <a:pPr/>
              <a:t>2015/9/22</a:t>
            </a:fld>
            <a:endParaRPr lang="zh-TW" altLang="en-US"/>
          </a:p>
        </p:txBody>
      </p:sp>
      <p:sp>
        <p:nvSpPr>
          <p:cNvPr id="10" name="投影片編號版面配置區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930D039A-F652-47A0-8D8D-C58177BA1F22}" type="slidenum">
              <a:rPr lang="zh-TW" altLang="en-US" smtClean="0"/>
              <a:pPr/>
              <a:t>‹#›</a:t>
            </a:fld>
            <a:endParaRPr lang="zh-TW" altLang="en-US"/>
          </a:p>
        </p:txBody>
      </p:sp>
      <p:sp>
        <p:nvSpPr>
          <p:cNvPr id="11" name="頁尾版面配置區 10"/>
          <p:cNvSpPr>
            <a:spLocks noGrp="1"/>
          </p:cNvSpPr>
          <p:nvPr>
            <p:ph type="ftr" sz="quarter" idx="12"/>
          </p:nvPr>
        </p:nvSpPr>
        <p:spPr>
          <a:xfrm>
            <a:off x="1600200" y="6513670"/>
            <a:ext cx="3907464" cy="274320"/>
          </a:xfrm>
        </p:spPr>
        <p:txBody>
          <a:bodyPr vert="horz" rtlCol="0"/>
          <a:lstStyle>
            <a:extLst/>
          </a:lstStyle>
          <a:p>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3040443" y="4724400"/>
            <a:ext cx="5486400" cy="664536"/>
          </a:xfrm>
        </p:spPr>
        <p:txBody>
          <a:bodyPr anchor="b"/>
          <a:lstStyle>
            <a:lvl1pPr marL="0" algn="r">
              <a:buNone/>
              <a:defRPr sz="2000" b="1"/>
            </a:lvl1pPr>
            <a:extLst/>
          </a:lstStyle>
          <a:p>
            <a:r>
              <a:rPr kumimoji="0" lang="zh-TW" altLang="en-US" smtClean="0"/>
              <a:t>按一下以編輯母片標題樣式</a:t>
            </a:r>
            <a:endParaRPr kumimoji="0" lang="en-US"/>
          </a:p>
        </p:txBody>
      </p:sp>
      <p:sp>
        <p:nvSpPr>
          <p:cNvPr id="4" name="文字版面配置區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zh-TW" altLang="en-US" smtClean="0"/>
              <a:t>按一下以編輯母片文字樣式</a:t>
            </a:r>
          </a:p>
        </p:txBody>
      </p:sp>
      <p:sp>
        <p:nvSpPr>
          <p:cNvPr id="13" name="圖片版面配置區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zh-TW" altLang="en-US" smtClean="0">
                <a:solidFill>
                  <a:schemeClr val="lt1"/>
                </a:solidFill>
                <a:latin typeface="+mn-lt"/>
                <a:ea typeface="+mn-ea"/>
                <a:cs typeface="+mn-cs"/>
              </a:rPr>
              <a:t>按一下圖示以新增圖片</a:t>
            </a:r>
            <a:endParaRPr kumimoji="0" lang="en-US" dirty="0">
              <a:solidFill>
                <a:schemeClr val="lt1"/>
              </a:solidFill>
              <a:latin typeface="+mn-lt"/>
              <a:ea typeface="+mn-ea"/>
              <a:cs typeface="+mn-cs"/>
            </a:endParaRPr>
          </a:p>
        </p:txBody>
      </p:sp>
      <p:sp>
        <p:nvSpPr>
          <p:cNvPr id="8" name="日期版面配置區 7"/>
          <p:cNvSpPr>
            <a:spLocks noGrp="1"/>
          </p:cNvSpPr>
          <p:nvPr>
            <p:ph type="dt" sz="half" idx="10"/>
          </p:nvPr>
        </p:nvSpPr>
        <p:spPr>
          <a:xfrm>
            <a:off x="5562600" y="6509004"/>
            <a:ext cx="3002280" cy="274320"/>
          </a:xfrm>
        </p:spPr>
        <p:txBody>
          <a:bodyPr vert="horz" rtlCol="0"/>
          <a:lstStyle>
            <a:extLst/>
          </a:lstStyle>
          <a:p>
            <a:fld id="{7484882B-FBBE-4AAD-B498-624DA7FB6A6E}" type="datetimeFigureOut">
              <a:rPr lang="zh-TW" altLang="en-US" smtClean="0"/>
              <a:pPr/>
              <a:t>2015/9/22</a:t>
            </a:fld>
            <a:endParaRPr lang="zh-TW" altLang="en-US"/>
          </a:p>
        </p:txBody>
      </p:sp>
      <p:sp>
        <p:nvSpPr>
          <p:cNvPr id="9" name="投影片編號版面配置區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930D039A-F652-47A0-8D8D-C58177BA1F22}" type="slidenum">
              <a:rPr lang="zh-TW" altLang="en-US" smtClean="0"/>
              <a:pPr/>
              <a:t>‹#›</a:t>
            </a:fld>
            <a:endParaRPr lang="zh-TW" altLang="en-US"/>
          </a:p>
        </p:txBody>
      </p:sp>
      <p:sp>
        <p:nvSpPr>
          <p:cNvPr id="10" name="頁尾版面配置區 9"/>
          <p:cNvSpPr>
            <a:spLocks noGrp="1"/>
          </p:cNvSpPr>
          <p:nvPr>
            <p:ph type="ftr" sz="quarter" idx="12"/>
          </p:nvPr>
        </p:nvSpPr>
        <p:spPr>
          <a:xfrm>
            <a:off x="1600200" y="6509004"/>
            <a:ext cx="3907464" cy="274320"/>
          </a:xfrm>
        </p:spPr>
        <p:txBody>
          <a:bodyPr vert="horz" rtlCol="0"/>
          <a:lstStyle>
            <a:extLst/>
          </a:lstStyle>
          <a:p>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圓角化對角線角落矩形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頁尾版面配置區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zh-TW" altLang="en-US"/>
          </a:p>
        </p:txBody>
      </p:sp>
      <p:sp>
        <p:nvSpPr>
          <p:cNvPr id="14" name="日期版面配置區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7484882B-FBBE-4AAD-B498-624DA7FB6A6E}" type="datetimeFigureOut">
              <a:rPr lang="zh-TW" altLang="en-US" smtClean="0"/>
              <a:pPr/>
              <a:t>2015/9/22</a:t>
            </a:fld>
            <a:endParaRPr lang="zh-TW" altLang="en-US"/>
          </a:p>
        </p:txBody>
      </p:sp>
      <p:sp>
        <p:nvSpPr>
          <p:cNvPr id="23" name="投影片編號版面配置區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930D039A-F652-47A0-8D8D-C58177BA1F22}" type="slidenum">
              <a:rPr lang="zh-TW" altLang="en-US" smtClean="0"/>
              <a:pPr/>
              <a:t>‹#›</a:t>
            </a:fld>
            <a:endParaRPr lang="zh-TW" altLang="en-US"/>
          </a:p>
        </p:txBody>
      </p:sp>
      <p:sp>
        <p:nvSpPr>
          <p:cNvPr id="22" name="標題版面配置區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827584" y="1196752"/>
            <a:ext cx="7406640" cy="1472184"/>
          </a:xfrm>
        </p:spPr>
        <p:txBody>
          <a:bodyPr>
            <a:normAutofit fontScale="90000"/>
          </a:bodyPr>
          <a:lstStyle/>
          <a:p>
            <a:pPr algn="ctr"/>
            <a:r>
              <a:rPr lang="en-US" altLang="zh-TW" dirty="0" smtClean="0"/>
              <a:t/>
            </a:r>
            <a:br>
              <a:rPr lang="en-US" altLang="zh-TW" dirty="0" smtClean="0"/>
            </a:br>
            <a:r>
              <a:rPr lang="en-US" altLang="zh-TW" dirty="0" smtClean="0"/>
              <a:t/>
            </a:r>
            <a:br>
              <a:rPr lang="en-US" altLang="zh-TW" dirty="0" smtClean="0"/>
            </a:br>
            <a:r>
              <a:rPr lang="en-US" altLang="zh-TW" dirty="0" smtClean="0"/>
              <a:t/>
            </a:r>
            <a:br>
              <a:rPr lang="en-US" altLang="zh-TW" dirty="0" smtClean="0"/>
            </a:br>
            <a:r>
              <a:rPr lang="en-US" altLang="zh-TW" dirty="0" smtClean="0"/>
              <a:t/>
            </a:r>
            <a:br>
              <a:rPr lang="en-US" altLang="zh-TW" dirty="0" smtClean="0"/>
            </a:br>
            <a:r>
              <a:rPr lang="en-US" altLang="zh-TW" dirty="0" smtClean="0"/>
              <a:t/>
            </a:r>
            <a:br>
              <a:rPr lang="en-US" altLang="zh-TW" dirty="0" smtClean="0"/>
            </a:br>
            <a:r>
              <a:rPr lang="en-US" altLang="zh-TW" dirty="0" smtClean="0"/>
              <a:t>Age differences in spatial memory in a virtual environment</a:t>
            </a:r>
            <a:br>
              <a:rPr lang="en-US" altLang="zh-TW" dirty="0" smtClean="0"/>
            </a:br>
            <a:r>
              <a:rPr lang="en-US" altLang="zh-TW" dirty="0" smtClean="0"/>
              <a:t>navigation task</a:t>
            </a:r>
            <a:endParaRPr lang="zh-TW" altLang="en-US" dirty="0"/>
          </a:p>
        </p:txBody>
      </p:sp>
      <p:sp>
        <p:nvSpPr>
          <p:cNvPr id="3" name="副標題 2"/>
          <p:cNvSpPr>
            <a:spLocks noGrp="1"/>
          </p:cNvSpPr>
          <p:nvPr>
            <p:ph type="subTitle" idx="1"/>
          </p:nvPr>
        </p:nvSpPr>
        <p:spPr>
          <a:xfrm>
            <a:off x="1403648" y="3861048"/>
            <a:ext cx="6560234" cy="1752600"/>
          </a:xfrm>
        </p:spPr>
        <p:txBody>
          <a:bodyPr>
            <a:normAutofit fontScale="92500" lnSpcReduction="10000"/>
          </a:bodyPr>
          <a:lstStyle/>
          <a:p>
            <a:pPr algn="l"/>
            <a:r>
              <a:rPr lang="zh-TW" altLang="en-US" dirty="0" smtClean="0">
                <a:latin typeface="Times New Roman" pitchFamily="18" charset="0"/>
                <a:ea typeface="標楷體" pitchFamily="65" charset="-120"/>
                <a:cs typeface="Times New Roman" pitchFamily="18" charset="0"/>
              </a:rPr>
              <a:t>作者</a:t>
            </a:r>
            <a:r>
              <a:rPr lang="en-US" altLang="zh-TW" dirty="0" smtClean="0">
                <a:latin typeface="Times New Roman" pitchFamily="18" charset="0"/>
                <a:ea typeface="標楷體" pitchFamily="65" charset="-120"/>
                <a:cs typeface="Times New Roman" pitchFamily="18" charset="0"/>
              </a:rPr>
              <a:t>:</a:t>
            </a:r>
          </a:p>
          <a:p>
            <a:pPr algn="l"/>
            <a:r>
              <a:rPr lang="sv-SE" altLang="zh-TW" dirty="0" smtClean="0">
                <a:latin typeface="Times New Roman" pitchFamily="18" charset="0"/>
                <a:ea typeface="標楷體" pitchFamily="65" charset="-120"/>
                <a:cs typeface="Times New Roman" pitchFamily="18" charset="0"/>
              </a:rPr>
              <a:t>Scott D. Moffat, Alan B. Zonderman,     Susan M. Resnick</a:t>
            </a:r>
          </a:p>
          <a:p>
            <a:pPr algn="l"/>
            <a:r>
              <a:rPr lang="zh-TW" altLang="en-US" dirty="0" smtClean="0">
                <a:latin typeface="Times New Roman" pitchFamily="18" charset="0"/>
                <a:ea typeface="標楷體" pitchFamily="65" charset="-120"/>
                <a:cs typeface="Times New Roman" pitchFamily="18" charset="0"/>
              </a:rPr>
              <a:t>期刊</a:t>
            </a:r>
            <a:r>
              <a:rPr lang="en-US" altLang="zh-TW" dirty="0" smtClean="0">
                <a:latin typeface="Times New Roman" pitchFamily="18" charset="0"/>
                <a:ea typeface="標楷體" pitchFamily="65" charset="-120"/>
                <a:cs typeface="Times New Roman" pitchFamily="18" charset="0"/>
              </a:rPr>
              <a:t>:Neurobiology of Aging</a:t>
            </a:r>
            <a:endParaRPr lang="zh-TW" altLang="en-US" dirty="0">
              <a:latin typeface="Times New Roman" pitchFamily="18" charset="0"/>
              <a:ea typeface="標楷體" pitchFamily="65" charset="-12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en-US" altLang="zh-TW" dirty="0" smtClean="0"/>
              <a:t>Results</a:t>
            </a:r>
            <a:endParaRPr lang="zh-TW" altLang="en-US" dirty="0"/>
          </a:p>
        </p:txBody>
      </p:sp>
      <p:graphicFrame>
        <p:nvGraphicFramePr>
          <p:cNvPr id="5" name="內容版面配置區 4"/>
          <p:cNvGraphicFramePr>
            <a:graphicFrameLocks noGrp="1"/>
          </p:cNvGraphicFramePr>
          <p:nvPr>
            <p:ph idx="1"/>
          </p:nvPr>
        </p:nvGraphicFramePr>
        <p:xfrm>
          <a:off x="1475656" y="2492896"/>
          <a:ext cx="6336704" cy="2392680"/>
        </p:xfrm>
        <a:graphic>
          <a:graphicData uri="http://schemas.openxmlformats.org/drawingml/2006/table">
            <a:tbl>
              <a:tblPr firstRow="1" bandRow="1">
                <a:tableStyleId>{5C22544A-7EE6-4342-B048-85BDC9FD1C3A}</a:tableStyleId>
              </a:tblPr>
              <a:tblGrid>
                <a:gridCol w="1810512"/>
                <a:gridCol w="1810512"/>
                <a:gridCol w="1395533"/>
                <a:gridCol w="1320147"/>
              </a:tblGrid>
              <a:tr h="370840">
                <a:tc gridSpan="4">
                  <a:txBody>
                    <a:bodyPr/>
                    <a:lstStyle/>
                    <a:p>
                      <a:pPr algn="ctr"/>
                      <a:r>
                        <a:rPr kumimoji="0" lang="en-US" altLang="zh-TW" sz="1800" b="1" kern="1200" baseline="0" dirty="0" smtClean="0">
                          <a:solidFill>
                            <a:schemeClr val="lt1"/>
                          </a:solidFill>
                          <a:latin typeface="+mn-lt"/>
                          <a:ea typeface="+mn-ea"/>
                          <a:cs typeface="+mn-cs"/>
                        </a:rPr>
                        <a:t>Dependent variable: Total distance traveled</a:t>
                      </a:r>
                      <a:endParaRPr lang="zh-TW" altLang="en-US" dirty="0"/>
                    </a:p>
                  </a:txBody>
                  <a:tcPr anchor="ctr"/>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dirty="0"/>
                    </a:p>
                  </a:txBody>
                  <a:tcPr/>
                </a:tc>
              </a:tr>
              <a:tr h="370840">
                <a:tc>
                  <a:txBody>
                    <a:bodyPr/>
                    <a:lstStyle/>
                    <a:p>
                      <a:pPr algn="ctr"/>
                      <a:r>
                        <a:rPr kumimoji="0" lang="en-US" altLang="zh-TW" sz="1800" kern="1200" baseline="0" dirty="0" smtClean="0">
                          <a:solidFill>
                            <a:schemeClr val="dk1"/>
                          </a:solidFill>
                          <a:latin typeface="+mn-lt"/>
                          <a:ea typeface="+mn-ea"/>
                          <a:cs typeface="+mn-cs"/>
                        </a:rPr>
                        <a:t>Model</a:t>
                      </a:r>
                      <a:endParaRPr lang="zh-TW" altLang="en-US" dirty="0"/>
                    </a:p>
                  </a:txBody>
                  <a:tcPr anchor="ctr"/>
                </a:tc>
                <a:tc>
                  <a:txBody>
                    <a:bodyPr/>
                    <a:lstStyle/>
                    <a:p>
                      <a:pPr algn="ctr"/>
                      <a:r>
                        <a:rPr kumimoji="0" lang="en-US" altLang="zh-TW" sz="1800" kern="1200" baseline="0" dirty="0" smtClean="0">
                          <a:solidFill>
                            <a:schemeClr val="dk1"/>
                          </a:solidFill>
                          <a:latin typeface="+mn-lt"/>
                          <a:ea typeface="+mn-ea"/>
                          <a:cs typeface="+mn-cs"/>
                        </a:rPr>
                        <a:t>Standardized</a:t>
                      </a:r>
                    </a:p>
                    <a:p>
                      <a:pPr algn="ctr"/>
                      <a:r>
                        <a:rPr kumimoji="0" lang="en-US" altLang="zh-TW" sz="1800" kern="1200" baseline="0" dirty="0" smtClean="0">
                          <a:solidFill>
                            <a:schemeClr val="dk1"/>
                          </a:solidFill>
                          <a:latin typeface="+mn-lt"/>
                          <a:ea typeface="+mn-ea"/>
                          <a:cs typeface="+mn-cs"/>
                        </a:rPr>
                        <a:t>Beta</a:t>
                      </a:r>
                      <a:endParaRPr lang="zh-TW" altLang="en-US" dirty="0"/>
                    </a:p>
                  </a:txBody>
                  <a:tcPr anchor="ctr"/>
                </a:tc>
                <a:tc>
                  <a:txBody>
                    <a:bodyPr/>
                    <a:lstStyle/>
                    <a:p>
                      <a:pPr algn="ctr"/>
                      <a:r>
                        <a:rPr lang="en-US" altLang="zh-TW" dirty="0" smtClean="0"/>
                        <a:t>T</a:t>
                      </a:r>
                      <a:endParaRPr lang="zh-TW" altLang="en-US" dirty="0"/>
                    </a:p>
                  </a:txBody>
                  <a:tcPr anchor="ctr"/>
                </a:tc>
                <a:tc>
                  <a:txBody>
                    <a:bodyPr/>
                    <a:lstStyle/>
                    <a:p>
                      <a:pPr algn="ctr"/>
                      <a:r>
                        <a:rPr lang="en-US" altLang="zh-TW" dirty="0" smtClean="0"/>
                        <a:t>P</a:t>
                      </a:r>
                      <a:endParaRPr lang="zh-TW" altLang="en-US" dirty="0"/>
                    </a:p>
                  </a:txBody>
                  <a:tcPr anchor="ctr"/>
                </a:tc>
              </a:tr>
              <a:tr h="370840">
                <a:tc>
                  <a:txBody>
                    <a:bodyPr/>
                    <a:lstStyle/>
                    <a:p>
                      <a:pPr algn="ctr"/>
                      <a:r>
                        <a:rPr kumimoji="0" lang="en-US" altLang="zh-TW" sz="1800" kern="1200" baseline="0" dirty="0" smtClean="0">
                          <a:solidFill>
                            <a:schemeClr val="dk1"/>
                          </a:solidFill>
                          <a:latin typeface="+mn-lt"/>
                          <a:ea typeface="+mn-ea"/>
                          <a:cs typeface="+mn-cs"/>
                        </a:rPr>
                        <a:t>Age</a:t>
                      </a:r>
                      <a:endParaRPr lang="zh-TW" altLang="en-US" dirty="0"/>
                    </a:p>
                  </a:txBody>
                  <a:tcPr anchor="ctr"/>
                </a:tc>
                <a:tc>
                  <a:txBody>
                    <a:bodyPr/>
                    <a:lstStyle/>
                    <a:p>
                      <a:pPr algn="ctr"/>
                      <a:r>
                        <a:rPr lang="en-US" altLang="zh-TW" dirty="0" smtClean="0"/>
                        <a:t>0.402</a:t>
                      </a:r>
                      <a:endParaRPr lang="zh-TW" altLang="en-US" dirty="0"/>
                    </a:p>
                  </a:txBody>
                  <a:tcPr anchor="ctr"/>
                </a:tc>
                <a:tc>
                  <a:txBody>
                    <a:bodyPr/>
                    <a:lstStyle/>
                    <a:p>
                      <a:pPr algn="ctr"/>
                      <a:r>
                        <a:rPr lang="en-US" altLang="zh-TW" dirty="0" smtClean="0"/>
                        <a:t>3.53</a:t>
                      </a:r>
                    </a:p>
                  </a:txBody>
                  <a:tcPr anchor="ctr"/>
                </a:tc>
                <a:tc>
                  <a:txBody>
                    <a:bodyPr/>
                    <a:lstStyle/>
                    <a:p>
                      <a:pPr algn="ctr"/>
                      <a:r>
                        <a:rPr lang="en-US" altLang="zh-TW" dirty="0" smtClean="0"/>
                        <a:t>0.0006*</a:t>
                      </a:r>
                      <a:endParaRPr lang="zh-TW" altLang="en-US" dirty="0"/>
                    </a:p>
                  </a:txBody>
                  <a:tcPr anchor="ctr"/>
                </a:tc>
              </a:tr>
              <a:tr h="370840">
                <a:tc>
                  <a:txBody>
                    <a:bodyPr/>
                    <a:lstStyle/>
                    <a:p>
                      <a:pPr algn="ctr"/>
                      <a:r>
                        <a:rPr kumimoji="0" lang="en-US" altLang="zh-TW" sz="1800" kern="1200" baseline="0" dirty="0" smtClean="0">
                          <a:solidFill>
                            <a:schemeClr val="dk1"/>
                          </a:solidFill>
                          <a:latin typeface="+mn-lt"/>
                          <a:ea typeface="+mn-ea"/>
                          <a:cs typeface="+mn-cs"/>
                        </a:rPr>
                        <a:t>Sex</a:t>
                      </a:r>
                      <a:endParaRPr lang="zh-TW" altLang="en-US" dirty="0"/>
                    </a:p>
                  </a:txBody>
                  <a:tcPr anchor="ctr"/>
                </a:tc>
                <a:tc>
                  <a:txBody>
                    <a:bodyPr/>
                    <a:lstStyle/>
                    <a:p>
                      <a:pPr algn="ctr"/>
                      <a:r>
                        <a:rPr lang="en-US" altLang="zh-TW" dirty="0" smtClean="0"/>
                        <a:t>0.114</a:t>
                      </a:r>
                      <a:endParaRPr lang="zh-TW" altLang="en-US" dirty="0"/>
                    </a:p>
                  </a:txBody>
                  <a:tcPr anchor="ctr"/>
                </a:tc>
                <a:tc>
                  <a:txBody>
                    <a:bodyPr/>
                    <a:lstStyle/>
                    <a:p>
                      <a:pPr algn="ctr"/>
                      <a:r>
                        <a:rPr lang="en-US" altLang="zh-TW" dirty="0" smtClean="0"/>
                        <a:t>1.28</a:t>
                      </a:r>
                      <a:endParaRPr lang="zh-TW" altLang="en-US" dirty="0"/>
                    </a:p>
                  </a:txBody>
                  <a:tcPr anchor="ctr"/>
                </a:tc>
                <a:tc>
                  <a:txBody>
                    <a:bodyPr/>
                    <a:lstStyle/>
                    <a:p>
                      <a:pPr algn="ctr"/>
                      <a:r>
                        <a:rPr lang="en-US" altLang="zh-TW" dirty="0" smtClean="0"/>
                        <a:t>0.203</a:t>
                      </a:r>
                      <a:endParaRPr lang="zh-TW" altLang="en-US" dirty="0"/>
                    </a:p>
                  </a:txBody>
                  <a:tcPr anchor="ctr"/>
                </a:tc>
              </a:tr>
              <a:tr h="370840">
                <a:tc>
                  <a:txBody>
                    <a:bodyPr/>
                    <a:lstStyle/>
                    <a:p>
                      <a:pPr algn="ctr"/>
                      <a:r>
                        <a:rPr kumimoji="0" lang="en-US" altLang="zh-TW" sz="1800" kern="1200" baseline="0" dirty="0" smtClean="0">
                          <a:solidFill>
                            <a:schemeClr val="dk1"/>
                          </a:solidFill>
                          <a:latin typeface="+mn-lt"/>
                          <a:ea typeface="+mn-ea"/>
                          <a:cs typeface="+mn-cs"/>
                        </a:rPr>
                        <a:t>Computer experience</a:t>
                      </a:r>
                      <a:endParaRPr lang="zh-TW" altLang="en-US" dirty="0"/>
                    </a:p>
                  </a:txBody>
                  <a:tcPr anchor="ctr"/>
                </a:tc>
                <a:tc>
                  <a:txBody>
                    <a:bodyPr/>
                    <a:lstStyle/>
                    <a:p>
                      <a:pPr algn="ctr"/>
                      <a:r>
                        <a:rPr lang="en-US" altLang="zh-TW" dirty="0" smtClean="0"/>
                        <a:t>-0.128</a:t>
                      </a:r>
                      <a:endParaRPr lang="zh-TW" altLang="en-US" dirty="0"/>
                    </a:p>
                  </a:txBody>
                  <a:tcPr anchor="ctr"/>
                </a:tc>
                <a:tc>
                  <a:txBody>
                    <a:bodyPr/>
                    <a:lstStyle/>
                    <a:p>
                      <a:pPr algn="ctr"/>
                      <a:r>
                        <a:rPr lang="en-US" altLang="zh-TW" dirty="0" smtClean="0"/>
                        <a:t>1.25</a:t>
                      </a:r>
                      <a:endParaRPr lang="zh-TW" altLang="en-US" dirty="0"/>
                    </a:p>
                  </a:txBody>
                  <a:tcPr anchor="ctr"/>
                </a:tc>
                <a:tc>
                  <a:txBody>
                    <a:bodyPr/>
                    <a:lstStyle/>
                    <a:p>
                      <a:pPr algn="ctr"/>
                      <a:r>
                        <a:rPr lang="en-US" altLang="zh-TW" dirty="0" smtClean="0"/>
                        <a:t>0.215</a:t>
                      </a:r>
                      <a:endParaRPr lang="zh-TW" altLang="en-US" dirty="0"/>
                    </a:p>
                  </a:txBody>
                  <a:tcPr anchor="ct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en-US" altLang="zh-TW" dirty="0" smtClean="0"/>
              <a:t>Results</a:t>
            </a:r>
            <a:endParaRPr lang="zh-TW" altLang="en-US" dirty="0"/>
          </a:p>
        </p:txBody>
      </p:sp>
      <p:graphicFrame>
        <p:nvGraphicFramePr>
          <p:cNvPr id="4" name="內容版面配置區 3"/>
          <p:cNvGraphicFramePr>
            <a:graphicFrameLocks noGrp="1"/>
          </p:cNvGraphicFramePr>
          <p:nvPr>
            <p:ph idx="1"/>
          </p:nvPr>
        </p:nvGraphicFramePr>
        <p:xfrm>
          <a:off x="1187624" y="2348880"/>
          <a:ext cx="7509520" cy="2392680"/>
        </p:xfrm>
        <a:graphic>
          <a:graphicData uri="http://schemas.openxmlformats.org/drawingml/2006/table">
            <a:tbl>
              <a:tblPr firstRow="1" bandRow="1">
                <a:tableStyleId>{5C22544A-7EE6-4342-B048-85BDC9FD1C3A}</a:tableStyleId>
              </a:tblPr>
              <a:tblGrid>
                <a:gridCol w="1872208"/>
                <a:gridCol w="1584176"/>
                <a:gridCol w="1728192"/>
                <a:gridCol w="2324944"/>
              </a:tblGrid>
              <a:tr h="370840">
                <a:tc gridSpan="4">
                  <a:txBody>
                    <a:bodyPr/>
                    <a:lstStyle/>
                    <a:p>
                      <a:pPr algn="ctr"/>
                      <a:r>
                        <a:rPr kumimoji="0" lang="en-US" altLang="zh-TW" sz="1800" b="1" kern="1200" baseline="0" dirty="0" smtClean="0">
                          <a:solidFill>
                            <a:schemeClr val="lt1"/>
                          </a:solidFill>
                          <a:latin typeface="+mn-lt"/>
                          <a:ea typeface="+mn-ea"/>
                          <a:cs typeface="+mn-cs"/>
                        </a:rPr>
                        <a:t>Dependent variable: Total number of spatial memory errors</a:t>
                      </a:r>
                      <a:endParaRPr lang="zh-TW" altLang="en-US" dirty="0"/>
                    </a:p>
                  </a:txBody>
                  <a:tcPr anchor="ctr"/>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dirty="0"/>
                    </a:p>
                  </a:txBody>
                  <a:tcPr/>
                </a:tc>
              </a:tr>
              <a:tr h="370840">
                <a:tc>
                  <a:txBody>
                    <a:bodyPr/>
                    <a:lstStyle/>
                    <a:p>
                      <a:pPr algn="ctr"/>
                      <a:r>
                        <a:rPr kumimoji="0" lang="en-US" altLang="zh-TW" sz="1800" kern="1200" baseline="0" dirty="0" smtClean="0">
                          <a:solidFill>
                            <a:schemeClr val="dk1"/>
                          </a:solidFill>
                          <a:latin typeface="+mn-lt"/>
                          <a:ea typeface="+mn-ea"/>
                          <a:cs typeface="+mn-cs"/>
                        </a:rPr>
                        <a:t>Model</a:t>
                      </a:r>
                      <a:endParaRPr lang="zh-TW" altLang="en-US" dirty="0"/>
                    </a:p>
                  </a:txBody>
                  <a:tcPr anchor="ctr"/>
                </a:tc>
                <a:tc>
                  <a:txBody>
                    <a:bodyPr/>
                    <a:lstStyle/>
                    <a:p>
                      <a:pPr algn="ctr"/>
                      <a:r>
                        <a:rPr kumimoji="0" lang="en-US" altLang="zh-TW" sz="1800" kern="1200" baseline="0" dirty="0" smtClean="0">
                          <a:solidFill>
                            <a:schemeClr val="dk1"/>
                          </a:solidFill>
                          <a:latin typeface="+mn-lt"/>
                          <a:ea typeface="+mn-ea"/>
                          <a:cs typeface="+mn-cs"/>
                        </a:rPr>
                        <a:t>Standardized</a:t>
                      </a:r>
                    </a:p>
                    <a:p>
                      <a:pPr algn="ctr"/>
                      <a:r>
                        <a:rPr kumimoji="0" lang="en-US" altLang="zh-TW" sz="1800" kern="1200" baseline="0" dirty="0" smtClean="0">
                          <a:solidFill>
                            <a:schemeClr val="dk1"/>
                          </a:solidFill>
                          <a:latin typeface="+mn-lt"/>
                          <a:ea typeface="+mn-ea"/>
                          <a:cs typeface="+mn-cs"/>
                        </a:rPr>
                        <a:t>Beta</a:t>
                      </a:r>
                      <a:endParaRPr lang="zh-TW" altLang="en-US" dirty="0"/>
                    </a:p>
                  </a:txBody>
                  <a:tcPr anchor="ctr"/>
                </a:tc>
                <a:tc>
                  <a:txBody>
                    <a:bodyPr/>
                    <a:lstStyle/>
                    <a:p>
                      <a:pPr algn="ctr"/>
                      <a:r>
                        <a:rPr lang="en-US" altLang="zh-TW" dirty="0" smtClean="0"/>
                        <a:t>T</a:t>
                      </a:r>
                      <a:endParaRPr lang="zh-TW" altLang="en-US" dirty="0"/>
                    </a:p>
                  </a:txBody>
                  <a:tcPr anchor="ctr"/>
                </a:tc>
                <a:tc>
                  <a:txBody>
                    <a:bodyPr/>
                    <a:lstStyle/>
                    <a:p>
                      <a:pPr algn="ctr"/>
                      <a:r>
                        <a:rPr lang="en-US" altLang="zh-TW" dirty="0" smtClean="0"/>
                        <a:t>P</a:t>
                      </a:r>
                      <a:endParaRPr lang="zh-TW" altLang="en-US" dirty="0"/>
                    </a:p>
                  </a:txBody>
                  <a:tcPr anchor="ctr"/>
                </a:tc>
              </a:tr>
              <a:tr h="370840">
                <a:tc>
                  <a:txBody>
                    <a:bodyPr/>
                    <a:lstStyle/>
                    <a:p>
                      <a:pPr algn="ctr"/>
                      <a:r>
                        <a:rPr kumimoji="0" lang="en-US" altLang="zh-TW" sz="1800" kern="1200" baseline="0" dirty="0" smtClean="0">
                          <a:solidFill>
                            <a:schemeClr val="dk1"/>
                          </a:solidFill>
                          <a:latin typeface="+mn-lt"/>
                          <a:ea typeface="+mn-ea"/>
                          <a:cs typeface="+mn-cs"/>
                        </a:rPr>
                        <a:t>Age</a:t>
                      </a:r>
                      <a:endParaRPr lang="zh-TW" altLang="en-US" dirty="0"/>
                    </a:p>
                  </a:txBody>
                  <a:tcPr anchor="ctr"/>
                </a:tc>
                <a:tc>
                  <a:txBody>
                    <a:bodyPr/>
                    <a:lstStyle/>
                    <a:p>
                      <a:pPr algn="ctr"/>
                      <a:r>
                        <a:rPr lang="en-US" altLang="zh-TW" dirty="0" smtClean="0"/>
                        <a:t>0.414</a:t>
                      </a:r>
                      <a:endParaRPr lang="zh-TW" altLang="en-US" dirty="0"/>
                    </a:p>
                  </a:txBody>
                  <a:tcPr anchor="ctr"/>
                </a:tc>
                <a:tc>
                  <a:txBody>
                    <a:bodyPr/>
                    <a:lstStyle/>
                    <a:p>
                      <a:pPr algn="ctr"/>
                      <a:r>
                        <a:rPr lang="en-US" altLang="zh-TW" dirty="0" smtClean="0"/>
                        <a:t>3.68</a:t>
                      </a:r>
                      <a:endParaRPr lang="zh-TW" altLang="en-US" dirty="0"/>
                    </a:p>
                  </a:txBody>
                  <a:tcPr anchor="ctr"/>
                </a:tc>
                <a:tc>
                  <a:txBody>
                    <a:bodyPr/>
                    <a:lstStyle/>
                    <a:p>
                      <a:pPr algn="ctr"/>
                      <a:r>
                        <a:rPr lang="en-US" altLang="zh-TW" dirty="0" smtClean="0"/>
                        <a:t>0.003*</a:t>
                      </a:r>
                      <a:endParaRPr lang="zh-TW" altLang="en-US" dirty="0"/>
                    </a:p>
                  </a:txBody>
                  <a:tcPr anchor="ctr"/>
                </a:tc>
              </a:tr>
              <a:tr h="370840">
                <a:tc>
                  <a:txBody>
                    <a:bodyPr/>
                    <a:lstStyle/>
                    <a:p>
                      <a:pPr algn="ctr"/>
                      <a:r>
                        <a:rPr kumimoji="0" lang="en-US" altLang="zh-TW" sz="1800" kern="1200" baseline="0" dirty="0" smtClean="0">
                          <a:solidFill>
                            <a:schemeClr val="dk1"/>
                          </a:solidFill>
                          <a:latin typeface="+mn-lt"/>
                          <a:ea typeface="+mn-ea"/>
                          <a:cs typeface="+mn-cs"/>
                        </a:rPr>
                        <a:t>Sex</a:t>
                      </a:r>
                      <a:endParaRPr lang="zh-TW" altLang="en-US" dirty="0"/>
                    </a:p>
                  </a:txBody>
                  <a:tcPr anchor="ctr"/>
                </a:tc>
                <a:tc>
                  <a:txBody>
                    <a:bodyPr/>
                    <a:lstStyle/>
                    <a:p>
                      <a:pPr algn="ctr"/>
                      <a:r>
                        <a:rPr lang="en-US" altLang="zh-TW" dirty="0" smtClean="0"/>
                        <a:t>0.18</a:t>
                      </a:r>
                      <a:endParaRPr lang="zh-TW" altLang="en-US" dirty="0"/>
                    </a:p>
                  </a:txBody>
                  <a:tcPr anchor="ctr"/>
                </a:tc>
                <a:tc>
                  <a:txBody>
                    <a:bodyPr/>
                    <a:lstStyle/>
                    <a:p>
                      <a:pPr algn="ctr"/>
                      <a:r>
                        <a:rPr lang="en-US" altLang="zh-TW" dirty="0" smtClean="0"/>
                        <a:t>2.04</a:t>
                      </a:r>
                      <a:endParaRPr lang="zh-TW" altLang="en-US" dirty="0"/>
                    </a:p>
                  </a:txBody>
                  <a:tcPr anchor="ctr"/>
                </a:tc>
                <a:tc>
                  <a:txBody>
                    <a:bodyPr/>
                    <a:lstStyle/>
                    <a:p>
                      <a:pPr algn="ctr"/>
                      <a:r>
                        <a:rPr lang="en-US" altLang="zh-TW" dirty="0" smtClean="0"/>
                        <a:t>0.044*</a:t>
                      </a:r>
                      <a:endParaRPr lang="zh-TW" altLang="en-US" dirty="0"/>
                    </a:p>
                  </a:txBody>
                  <a:tcPr anchor="ctr"/>
                </a:tc>
              </a:tr>
              <a:tr h="370840">
                <a:tc>
                  <a:txBody>
                    <a:bodyPr/>
                    <a:lstStyle/>
                    <a:p>
                      <a:pPr algn="ctr"/>
                      <a:r>
                        <a:rPr kumimoji="0" lang="en-US" altLang="zh-TW" sz="1800" kern="1200" baseline="0" dirty="0" smtClean="0">
                          <a:solidFill>
                            <a:schemeClr val="dk1"/>
                          </a:solidFill>
                          <a:latin typeface="+mn-lt"/>
                          <a:ea typeface="+mn-ea"/>
                          <a:cs typeface="+mn-cs"/>
                        </a:rPr>
                        <a:t>Computer experience</a:t>
                      </a:r>
                      <a:endParaRPr lang="zh-TW" altLang="en-US" dirty="0"/>
                    </a:p>
                  </a:txBody>
                  <a:tcPr anchor="ctr"/>
                </a:tc>
                <a:tc>
                  <a:txBody>
                    <a:bodyPr/>
                    <a:lstStyle/>
                    <a:p>
                      <a:pPr algn="ctr"/>
                      <a:r>
                        <a:rPr lang="en-US" altLang="zh-TW" dirty="0" smtClean="0"/>
                        <a:t>-0.111</a:t>
                      </a:r>
                      <a:endParaRPr lang="zh-TW" altLang="en-US" dirty="0"/>
                    </a:p>
                  </a:txBody>
                  <a:tcPr anchor="ctr"/>
                </a:tc>
                <a:tc>
                  <a:txBody>
                    <a:bodyPr/>
                    <a:lstStyle/>
                    <a:p>
                      <a:pPr algn="ctr"/>
                      <a:r>
                        <a:rPr lang="en-US" altLang="zh-TW" dirty="0" smtClean="0"/>
                        <a:t>1.09</a:t>
                      </a:r>
                      <a:endParaRPr lang="zh-TW" altLang="en-US" dirty="0"/>
                    </a:p>
                  </a:txBody>
                  <a:tcPr anchor="ctr"/>
                </a:tc>
                <a:tc>
                  <a:txBody>
                    <a:bodyPr/>
                    <a:lstStyle/>
                    <a:p>
                      <a:pPr algn="ctr"/>
                      <a:r>
                        <a:rPr lang="en-US" altLang="zh-TW" dirty="0" smtClean="0"/>
                        <a:t>0.278</a:t>
                      </a:r>
                      <a:endParaRPr lang="zh-TW" altLang="en-US" dirty="0"/>
                    </a:p>
                  </a:txBody>
                  <a:tcPr anchor="ct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en-US" altLang="zh-TW" dirty="0" smtClean="0"/>
              <a:t>Results</a:t>
            </a:r>
            <a:endParaRPr lang="zh-TW" altLang="en-US" dirty="0"/>
          </a:p>
        </p:txBody>
      </p:sp>
      <p:pic>
        <p:nvPicPr>
          <p:cNvPr id="4" name="內容版面配置區 3" descr="未命名.png"/>
          <p:cNvPicPr>
            <a:picLocks noGrp="1" noChangeAspect="1"/>
          </p:cNvPicPr>
          <p:nvPr>
            <p:ph idx="1"/>
          </p:nvPr>
        </p:nvPicPr>
        <p:blipFill>
          <a:blip r:embed="rId2" cstate="print"/>
          <a:stretch>
            <a:fillRect/>
          </a:stretch>
        </p:blipFill>
        <p:spPr>
          <a:xfrm>
            <a:off x="1619672" y="1628800"/>
            <a:ext cx="5758604" cy="4525962"/>
          </a:xfr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en-US" altLang="zh-TW" dirty="0" smtClean="0"/>
              <a:t>Results</a:t>
            </a:r>
            <a:endParaRPr lang="zh-TW" altLang="en-US" dirty="0"/>
          </a:p>
        </p:txBody>
      </p:sp>
      <p:pic>
        <p:nvPicPr>
          <p:cNvPr id="4" name="內容版面配置區 3" descr="未命名.png"/>
          <p:cNvPicPr>
            <a:picLocks noGrp="1" noChangeAspect="1"/>
          </p:cNvPicPr>
          <p:nvPr>
            <p:ph idx="1"/>
          </p:nvPr>
        </p:nvPicPr>
        <p:blipFill>
          <a:blip r:embed="rId2" cstate="print"/>
          <a:stretch>
            <a:fillRect/>
          </a:stretch>
        </p:blipFill>
        <p:spPr>
          <a:xfrm>
            <a:off x="1571206" y="1741979"/>
            <a:ext cx="6001588" cy="4334480"/>
          </a:xfr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en-US" altLang="zh-TW" dirty="0" smtClean="0"/>
              <a:t>Results</a:t>
            </a:r>
            <a:endParaRPr lang="zh-TW" altLang="en-US" dirty="0"/>
          </a:p>
        </p:txBody>
      </p:sp>
      <p:pic>
        <p:nvPicPr>
          <p:cNvPr id="4" name="內容版面配置區 3" descr="未命名.png"/>
          <p:cNvPicPr>
            <a:picLocks noGrp="1" noChangeAspect="1"/>
          </p:cNvPicPr>
          <p:nvPr>
            <p:ph idx="1"/>
          </p:nvPr>
        </p:nvPicPr>
        <p:blipFill>
          <a:blip r:embed="rId2" cstate="print"/>
          <a:stretch>
            <a:fillRect/>
          </a:stretch>
        </p:blipFill>
        <p:spPr>
          <a:xfrm>
            <a:off x="899592" y="1844824"/>
            <a:ext cx="7338420" cy="4525962"/>
          </a:xfr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en-US" altLang="zh-TW" dirty="0" smtClean="0"/>
              <a:t>Results</a:t>
            </a:r>
            <a:endParaRPr lang="zh-TW" altLang="en-US" dirty="0"/>
          </a:p>
        </p:txBody>
      </p:sp>
      <p:pic>
        <p:nvPicPr>
          <p:cNvPr id="4" name="內容版面配置區 3" descr="未命名.png"/>
          <p:cNvPicPr>
            <a:picLocks noGrp="1" noChangeAspect="1"/>
          </p:cNvPicPr>
          <p:nvPr>
            <p:ph idx="1"/>
          </p:nvPr>
        </p:nvPicPr>
        <p:blipFill>
          <a:blip r:embed="rId2" cstate="print"/>
          <a:stretch>
            <a:fillRect/>
          </a:stretch>
        </p:blipFill>
        <p:spPr>
          <a:xfrm>
            <a:off x="827584" y="1772816"/>
            <a:ext cx="7624681" cy="4525962"/>
          </a:xfr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en-US" altLang="zh-TW" dirty="0" smtClean="0"/>
              <a:t>Discussion</a:t>
            </a:r>
            <a:endParaRPr lang="zh-TW" altLang="en-US" dirty="0"/>
          </a:p>
        </p:txBody>
      </p:sp>
      <p:sp>
        <p:nvSpPr>
          <p:cNvPr id="3" name="內容版面配置區 2"/>
          <p:cNvSpPr>
            <a:spLocks noGrp="1"/>
          </p:cNvSpPr>
          <p:nvPr>
            <p:ph idx="1"/>
          </p:nvPr>
        </p:nvSpPr>
        <p:spPr/>
        <p:txBody>
          <a:bodyPr/>
          <a:lstStyle/>
          <a:p>
            <a:r>
              <a:rPr lang="zh-TW" altLang="en-US" dirty="0" smtClean="0"/>
              <a:t>而在尋路中錯誤率比較有</a:t>
            </a:r>
            <a:r>
              <a:rPr lang="en-US" altLang="zh-TW" dirty="0" smtClean="0"/>
              <a:t>86%</a:t>
            </a:r>
            <a:r>
              <a:rPr lang="zh-TW" altLang="en-US" dirty="0" smtClean="0"/>
              <a:t>年輕人在第五次試驗可以完全走對路不繞路完成實驗，老年人則是</a:t>
            </a:r>
            <a:r>
              <a:rPr lang="en-US" altLang="zh-TW" dirty="0" smtClean="0"/>
              <a:t>24%</a:t>
            </a:r>
            <a:r>
              <a:rPr lang="zh-TW" altLang="en-US" dirty="0" smtClean="0"/>
              <a:t>全隊完成實驗</a:t>
            </a:r>
            <a:r>
              <a:rPr lang="zh-TW" altLang="en-US" dirty="0" smtClean="0"/>
              <a:t>。</a:t>
            </a:r>
            <a:endParaRPr lang="en-US" altLang="zh-TW" dirty="0" smtClean="0"/>
          </a:p>
          <a:p>
            <a:endParaRPr lang="en-US" altLang="zh-TW" dirty="0" smtClean="0"/>
          </a:p>
          <a:p>
            <a:r>
              <a:rPr lang="zh-TW" altLang="en-US" dirty="0" smtClean="0"/>
              <a:t>由移動總距離我們可以發現老年人人經過五次相同的實驗後和中年人</a:t>
            </a:r>
            <a:r>
              <a:rPr lang="zh-TW" altLang="en-US" dirty="0" smtClean="0"/>
              <a:t>無差異。</a:t>
            </a:r>
            <a:endParaRPr lang="en-US" altLang="zh-TW" dirty="0" smtClean="0"/>
          </a:p>
          <a:p>
            <a:endParaRPr lang="zh-TW" altLang="en-US" dirty="0" smtClean="0"/>
          </a:p>
          <a:p>
            <a:endParaRPr lang="en-US" altLang="zh-TW"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en-US" altLang="zh-TW" dirty="0" smtClean="0"/>
              <a:t>Discussion</a:t>
            </a:r>
            <a:endParaRPr lang="zh-TW" altLang="en-US" dirty="0"/>
          </a:p>
        </p:txBody>
      </p:sp>
      <p:sp>
        <p:nvSpPr>
          <p:cNvPr id="3" name="內容版面配置區 2"/>
          <p:cNvSpPr>
            <a:spLocks noGrp="1"/>
          </p:cNvSpPr>
          <p:nvPr>
            <p:ph idx="1"/>
          </p:nvPr>
        </p:nvSpPr>
        <p:spPr/>
        <p:txBody>
          <a:bodyPr/>
          <a:lstStyle/>
          <a:p>
            <a:r>
              <a:rPr lang="zh-TW" altLang="en-US" dirty="0" smtClean="0"/>
              <a:t>老年人再學習新的路線時比起年輕人需要花較多的時間</a:t>
            </a:r>
            <a:r>
              <a:rPr lang="zh-TW" altLang="en-US" dirty="0" smtClean="0"/>
              <a:t>，但在第一次的尋路任務中老年人的</a:t>
            </a:r>
            <a:r>
              <a:rPr lang="en-US" altLang="zh-TW" dirty="0" smtClean="0"/>
              <a:t>information </a:t>
            </a:r>
            <a:r>
              <a:rPr lang="en-US" altLang="zh-TW" dirty="0" smtClean="0"/>
              <a:t>error</a:t>
            </a:r>
            <a:r>
              <a:rPr lang="zh-TW" altLang="en-US" dirty="0" smtClean="0"/>
              <a:t>與其他族群並無差異。</a:t>
            </a:r>
            <a:endParaRPr lang="en-US" altLang="zh-TW" dirty="0" smtClean="0"/>
          </a:p>
          <a:p>
            <a:endParaRPr lang="en-US" altLang="zh-TW" dirty="0" smtClean="0"/>
          </a:p>
          <a:p>
            <a:endParaRPr lang="en-US" altLang="zh-TW" dirty="0" smtClean="0"/>
          </a:p>
          <a:p>
            <a:r>
              <a:rPr lang="zh-TW" altLang="en-US" dirty="0" smtClean="0"/>
              <a:t>即使不是阿茲海默症患者，海馬迴退化所導致的學習新道路的能力，使的老年人比起年輕人來的差。</a:t>
            </a:r>
            <a:endParaRPr lang="en-US" altLang="zh-TW" dirty="0" smtClean="0"/>
          </a:p>
          <a:p>
            <a:endParaRPr lang="zh-TW"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en-US" altLang="zh-TW" dirty="0" smtClean="0"/>
              <a:t>Introduction</a:t>
            </a:r>
            <a:endParaRPr lang="zh-TW" altLang="en-US" dirty="0"/>
          </a:p>
        </p:txBody>
      </p:sp>
      <p:sp>
        <p:nvSpPr>
          <p:cNvPr id="3" name="內容版面配置區 2"/>
          <p:cNvSpPr>
            <a:spLocks noGrp="1"/>
          </p:cNvSpPr>
          <p:nvPr>
            <p:ph idx="1"/>
          </p:nvPr>
        </p:nvSpPr>
        <p:spPr/>
        <p:txBody>
          <a:bodyPr/>
          <a:lstStyle/>
          <a:p>
            <a:r>
              <a:rPr lang="zh-TW" altLang="en-US" dirty="0" smtClean="0"/>
              <a:t>本實驗室使用虛擬環境任務去評估不同年齡的空間記憶的學習能力。</a:t>
            </a:r>
            <a:endParaRPr lang="en-US" altLang="zh-TW" dirty="0" smtClean="0"/>
          </a:p>
          <a:p>
            <a:endParaRPr lang="en-US" altLang="zh-TW" dirty="0" smtClean="0"/>
          </a:p>
          <a:p>
            <a:r>
              <a:rPr lang="zh-TW" altLang="en-US" dirty="0" smtClean="0"/>
              <a:t>在先前的研究老年人行為模式發現老年人會避免接觸不熟悉的路線和地點</a:t>
            </a:r>
            <a:r>
              <a:rPr lang="en-US" altLang="zh-TW" dirty="0" smtClean="0"/>
              <a:t>(Burns PC.) </a:t>
            </a:r>
            <a:r>
              <a:rPr lang="zh-TW" altLang="en-US" dirty="0" smtClean="0"/>
              <a:t>。</a:t>
            </a:r>
            <a:endParaRPr lang="en-US" altLang="zh-TW" dirty="0" smtClean="0"/>
          </a:p>
          <a:p>
            <a:endParaRPr lang="en-US" altLang="zh-TW" dirty="0" smtClean="0"/>
          </a:p>
          <a:p>
            <a:r>
              <a:rPr lang="zh-TW" altLang="en-US" dirty="0" smtClean="0"/>
              <a:t>評估非失智症老年人的導航和尋路能力發現，年齡越大尋路能力越低。</a:t>
            </a:r>
            <a:r>
              <a:rPr lang="en-US" altLang="zh-TW" dirty="0" smtClean="0"/>
              <a:t>(</a:t>
            </a:r>
            <a:r>
              <a:rPr lang="en-US" altLang="zh-TW" dirty="0" err="1" smtClean="0"/>
              <a:t>Kirasic</a:t>
            </a:r>
            <a:r>
              <a:rPr lang="en-US" altLang="zh-TW" dirty="0" smtClean="0"/>
              <a:t> KC.)</a:t>
            </a:r>
            <a:endParaRPr lang="zh-TW"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en-US" altLang="zh-TW" dirty="0" smtClean="0"/>
              <a:t>Introduction</a:t>
            </a:r>
            <a:endParaRPr lang="zh-TW" altLang="en-US" dirty="0"/>
          </a:p>
        </p:txBody>
      </p:sp>
      <p:sp>
        <p:nvSpPr>
          <p:cNvPr id="3" name="內容版面配置區 2"/>
          <p:cNvSpPr>
            <a:spLocks noGrp="1"/>
          </p:cNvSpPr>
          <p:nvPr>
            <p:ph idx="1"/>
          </p:nvPr>
        </p:nvSpPr>
        <p:spPr/>
        <p:txBody>
          <a:bodyPr/>
          <a:lstStyle/>
          <a:p>
            <a:r>
              <a:rPr lang="zh-TW" altLang="en-US" dirty="0" smtClean="0"/>
              <a:t>在臨床實驗證明導航能力下降是失智症的前兆</a:t>
            </a:r>
            <a:r>
              <a:rPr lang="en-US" altLang="zh-TW" dirty="0" smtClean="0"/>
              <a:t>(Klein DA.)</a:t>
            </a:r>
            <a:r>
              <a:rPr lang="zh-TW" altLang="en-US" dirty="0" smtClean="0"/>
              <a:t>。</a:t>
            </a:r>
            <a:endParaRPr lang="en-US" altLang="zh-TW" dirty="0" smtClean="0"/>
          </a:p>
          <a:p>
            <a:endParaRPr lang="en-US" altLang="zh-TW" dirty="0" smtClean="0"/>
          </a:p>
          <a:p>
            <a:r>
              <a:rPr lang="zh-TW" altLang="en-US" dirty="0" smtClean="0"/>
              <a:t>以上研究告訴我老年人在面對新環境認路時示有困難的。</a:t>
            </a:r>
            <a:endParaRPr lang="en-US" altLang="zh-TW" dirty="0" smtClean="0"/>
          </a:p>
          <a:p>
            <a:endParaRPr lang="en-US" altLang="zh-TW" dirty="0" smtClean="0"/>
          </a:p>
          <a:p>
            <a:r>
              <a:rPr lang="zh-TW" altLang="en-US" dirty="0" smtClean="0">
                <a:latin typeface="Times New Roman" pitchFamily="18" charset="0"/>
                <a:ea typeface="標楷體" pitchFamily="65" charset="-120"/>
                <a:cs typeface="Times New Roman" pitchFamily="18" charset="0"/>
              </a:rPr>
              <a:t>由研究發現海馬迴在大鼠認路上具有很大的影響，因此對老年人海馬迴退化推論，在認路上是有很大的障礙的</a:t>
            </a:r>
            <a:r>
              <a:rPr lang="en-US" altLang="zh-TW" dirty="0" smtClean="0">
                <a:latin typeface="Times New Roman" pitchFamily="18" charset="0"/>
                <a:ea typeface="標楷體" pitchFamily="65" charset="-120"/>
                <a:cs typeface="Times New Roman" pitchFamily="18" charset="0"/>
              </a:rPr>
              <a:t>(Morris et al.,1982)</a:t>
            </a:r>
            <a:endParaRPr lang="zh-TW"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en-US" altLang="zh-TW" dirty="0" smtClean="0"/>
              <a:t>Method</a:t>
            </a:r>
            <a:endParaRPr lang="zh-TW" altLang="en-US" dirty="0"/>
          </a:p>
        </p:txBody>
      </p:sp>
      <p:sp>
        <p:nvSpPr>
          <p:cNvPr id="3" name="內容版面配置區 2"/>
          <p:cNvSpPr>
            <a:spLocks noGrp="1"/>
          </p:cNvSpPr>
          <p:nvPr>
            <p:ph idx="1"/>
          </p:nvPr>
        </p:nvSpPr>
        <p:spPr/>
        <p:txBody>
          <a:bodyPr/>
          <a:lstStyle/>
          <a:p>
            <a:r>
              <a:rPr lang="zh-TW" altLang="en-US" dirty="0" smtClean="0"/>
              <a:t>受測者</a:t>
            </a:r>
            <a:endParaRPr lang="en-US" altLang="zh-TW" dirty="0" smtClean="0"/>
          </a:p>
          <a:p>
            <a:endParaRPr lang="en-US" altLang="zh-TW" dirty="0" smtClean="0"/>
          </a:p>
          <a:p>
            <a:endParaRPr lang="zh-TW" altLang="en-US" dirty="0"/>
          </a:p>
        </p:txBody>
      </p:sp>
      <p:graphicFrame>
        <p:nvGraphicFramePr>
          <p:cNvPr id="4" name="表格 3"/>
          <p:cNvGraphicFramePr>
            <a:graphicFrameLocks noGrp="1"/>
          </p:cNvGraphicFramePr>
          <p:nvPr/>
        </p:nvGraphicFramePr>
        <p:xfrm>
          <a:off x="1331640" y="2780928"/>
          <a:ext cx="6096000" cy="169164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pPr algn="ctr"/>
                      <a:endParaRPr lang="zh-TW" altLang="en-US" sz="1600" dirty="0"/>
                    </a:p>
                  </a:txBody>
                  <a:tcPr/>
                </a:tc>
                <a:tc>
                  <a:txBody>
                    <a:bodyPr/>
                    <a:lstStyle/>
                    <a:p>
                      <a:pPr algn="ctr"/>
                      <a:r>
                        <a:rPr lang="en-US" altLang="zh-TW" sz="1600" baseline="0" dirty="0" smtClean="0">
                          <a:latin typeface="Times New Roman" pitchFamily="18" charset="0"/>
                          <a:cs typeface="Times New Roman" pitchFamily="18" charset="0"/>
                        </a:rPr>
                        <a:t>Young</a:t>
                      </a:r>
                    </a:p>
                    <a:p>
                      <a:pPr algn="ctr"/>
                      <a:r>
                        <a:rPr lang="en-US" altLang="zh-TW" sz="1600" baseline="0" dirty="0" smtClean="0">
                          <a:latin typeface="Times New Roman" pitchFamily="18" charset="0"/>
                          <a:cs typeface="Times New Roman" pitchFamily="18" charset="0"/>
                        </a:rPr>
                        <a:t>(&lt;45 Years)</a:t>
                      </a:r>
                    </a:p>
                  </a:txBody>
                  <a:tcPr/>
                </a:tc>
                <a:tc>
                  <a:txBody>
                    <a:bodyPr/>
                    <a:lstStyle/>
                    <a:p>
                      <a:pPr algn="ctr"/>
                      <a:r>
                        <a:rPr lang="en-US" altLang="zh-TW" sz="1600" baseline="0" dirty="0" smtClean="0">
                          <a:latin typeface="Times New Roman" pitchFamily="18" charset="0"/>
                          <a:cs typeface="Times New Roman" pitchFamily="18" charset="0"/>
                        </a:rPr>
                        <a:t>Middle</a:t>
                      </a:r>
                    </a:p>
                    <a:p>
                      <a:pPr algn="ctr"/>
                      <a:r>
                        <a:rPr lang="en-US" altLang="zh-TW" sz="1600" baseline="0" dirty="0" smtClean="0">
                          <a:latin typeface="Times New Roman" pitchFamily="18" charset="0"/>
                          <a:cs typeface="Times New Roman" pitchFamily="18" charset="0"/>
                        </a:rPr>
                        <a:t>(45–65 Years)</a:t>
                      </a:r>
                    </a:p>
                  </a:txBody>
                  <a:tcPr/>
                </a:tc>
                <a:tc>
                  <a:txBody>
                    <a:bodyPr/>
                    <a:lstStyle/>
                    <a:p>
                      <a:pPr algn="ctr"/>
                      <a:r>
                        <a:rPr lang="en-US" altLang="zh-TW" sz="1600" baseline="0" dirty="0" smtClean="0">
                          <a:latin typeface="Times New Roman" pitchFamily="18" charset="0"/>
                          <a:cs typeface="Times New Roman" pitchFamily="18" charset="0"/>
                        </a:rPr>
                        <a:t>Old</a:t>
                      </a:r>
                    </a:p>
                    <a:p>
                      <a:pPr algn="ctr"/>
                      <a:r>
                        <a:rPr lang="en-US" altLang="zh-TW" sz="1600" baseline="0" dirty="0" smtClean="0">
                          <a:latin typeface="Times New Roman" pitchFamily="18" charset="0"/>
                          <a:cs typeface="Times New Roman" pitchFamily="18" charset="0"/>
                        </a:rPr>
                        <a:t>(&gt;65 Years)</a:t>
                      </a:r>
                      <a:endParaRPr lang="zh-TW" altLang="en-US" sz="1600" dirty="0">
                        <a:latin typeface="Times New Roman" pitchFamily="18" charset="0"/>
                        <a:cs typeface="Times New Roman" pitchFamily="18" charset="0"/>
                      </a:endParaRPr>
                    </a:p>
                  </a:txBody>
                  <a:tcPr/>
                </a:tc>
              </a:tr>
              <a:tr h="370840">
                <a:tc>
                  <a:txBody>
                    <a:bodyPr/>
                    <a:lstStyle/>
                    <a:p>
                      <a:pPr algn="ctr"/>
                      <a:r>
                        <a:rPr lang="en-US" altLang="zh-TW" sz="1600" baseline="0" dirty="0" smtClean="0">
                          <a:latin typeface="Times New Roman"/>
                        </a:rPr>
                        <a:t>Male</a:t>
                      </a:r>
                    </a:p>
                  </a:txBody>
                  <a:tcPr/>
                </a:tc>
                <a:tc>
                  <a:txBody>
                    <a:bodyPr/>
                    <a:lstStyle/>
                    <a:p>
                      <a:pPr algn="ctr"/>
                      <a:r>
                        <a:rPr lang="en-US" altLang="zh-TW" sz="1600" dirty="0" smtClean="0">
                          <a:latin typeface="Times New Roman" pitchFamily="18" charset="0"/>
                          <a:cs typeface="Times New Roman" pitchFamily="18" charset="0"/>
                        </a:rPr>
                        <a:t>14</a:t>
                      </a:r>
                      <a:endParaRPr lang="zh-TW" altLang="en-US" sz="1600" dirty="0">
                        <a:latin typeface="Times New Roman" pitchFamily="18" charset="0"/>
                        <a:cs typeface="Times New Roman" pitchFamily="18" charset="0"/>
                      </a:endParaRPr>
                    </a:p>
                  </a:txBody>
                  <a:tcPr/>
                </a:tc>
                <a:tc>
                  <a:txBody>
                    <a:bodyPr/>
                    <a:lstStyle/>
                    <a:p>
                      <a:pPr algn="ctr"/>
                      <a:r>
                        <a:rPr lang="en-US" altLang="zh-TW" sz="1600" dirty="0" smtClean="0">
                          <a:latin typeface="Times New Roman" pitchFamily="18" charset="0"/>
                          <a:cs typeface="Times New Roman" pitchFamily="18" charset="0"/>
                        </a:rPr>
                        <a:t>21</a:t>
                      </a:r>
                      <a:endParaRPr lang="zh-TW" altLang="en-US" sz="1600" dirty="0">
                        <a:latin typeface="Times New Roman" pitchFamily="18" charset="0"/>
                        <a:cs typeface="Times New Roman" pitchFamily="18" charset="0"/>
                      </a:endParaRPr>
                    </a:p>
                  </a:txBody>
                  <a:tcPr/>
                </a:tc>
                <a:tc>
                  <a:txBody>
                    <a:bodyPr/>
                    <a:lstStyle/>
                    <a:p>
                      <a:pPr algn="ctr"/>
                      <a:r>
                        <a:rPr lang="en-US" altLang="zh-TW" sz="1600" dirty="0" smtClean="0">
                          <a:latin typeface="Times New Roman" pitchFamily="18" charset="0"/>
                          <a:cs typeface="Times New Roman" pitchFamily="18" charset="0"/>
                        </a:rPr>
                        <a:t>33</a:t>
                      </a:r>
                      <a:endParaRPr lang="zh-TW" altLang="en-US" sz="1600" dirty="0">
                        <a:latin typeface="Times New Roman" pitchFamily="18" charset="0"/>
                        <a:cs typeface="Times New Roman" pitchFamily="18" charset="0"/>
                      </a:endParaRPr>
                    </a:p>
                  </a:txBody>
                  <a:tcPr/>
                </a:tc>
              </a:tr>
              <a:tr h="370840">
                <a:tc>
                  <a:txBody>
                    <a:bodyPr/>
                    <a:lstStyle/>
                    <a:p>
                      <a:pPr algn="ctr"/>
                      <a:r>
                        <a:rPr lang="en-US" altLang="zh-TW" sz="1600" baseline="0" dirty="0" smtClean="0">
                          <a:latin typeface="Times New Roman"/>
                        </a:rPr>
                        <a:t>Female</a:t>
                      </a:r>
                    </a:p>
                  </a:txBody>
                  <a:tcPr/>
                </a:tc>
                <a:tc>
                  <a:txBody>
                    <a:bodyPr/>
                    <a:lstStyle/>
                    <a:p>
                      <a:pPr algn="ctr"/>
                      <a:r>
                        <a:rPr lang="en-US" altLang="zh-TW" sz="1600" dirty="0" smtClean="0">
                          <a:latin typeface="Times New Roman" pitchFamily="18" charset="0"/>
                          <a:cs typeface="Times New Roman" pitchFamily="18" charset="0"/>
                        </a:rPr>
                        <a:t>14</a:t>
                      </a:r>
                      <a:endParaRPr lang="zh-TW" altLang="en-US" sz="1600" dirty="0">
                        <a:latin typeface="Times New Roman" pitchFamily="18" charset="0"/>
                        <a:cs typeface="Times New Roman" pitchFamily="18" charset="0"/>
                      </a:endParaRPr>
                    </a:p>
                  </a:txBody>
                  <a:tcPr/>
                </a:tc>
                <a:tc>
                  <a:txBody>
                    <a:bodyPr/>
                    <a:lstStyle/>
                    <a:p>
                      <a:pPr algn="ctr"/>
                      <a:r>
                        <a:rPr lang="en-US" altLang="zh-TW" sz="1600" dirty="0" smtClean="0">
                          <a:latin typeface="Times New Roman" pitchFamily="18" charset="0"/>
                          <a:cs typeface="Times New Roman" pitchFamily="18" charset="0"/>
                        </a:rPr>
                        <a:t>22</a:t>
                      </a:r>
                      <a:endParaRPr lang="zh-TW" altLang="en-US" sz="1600" dirty="0">
                        <a:latin typeface="Times New Roman" pitchFamily="18" charset="0"/>
                        <a:cs typeface="Times New Roman" pitchFamily="18" charset="0"/>
                      </a:endParaRPr>
                    </a:p>
                  </a:txBody>
                  <a:tcPr/>
                </a:tc>
                <a:tc>
                  <a:txBody>
                    <a:bodyPr/>
                    <a:lstStyle/>
                    <a:p>
                      <a:pPr algn="ctr"/>
                      <a:r>
                        <a:rPr lang="en-US" altLang="zh-TW" sz="1600" dirty="0" smtClean="0">
                          <a:latin typeface="Times New Roman" pitchFamily="18" charset="0"/>
                          <a:cs typeface="Times New Roman" pitchFamily="18" charset="0"/>
                        </a:rPr>
                        <a:t>13</a:t>
                      </a:r>
                      <a:endParaRPr lang="zh-TW" altLang="en-US" sz="1600" dirty="0">
                        <a:latin typeface="Times New Roman" pitchFamily="18" charset="0"/>
                        <a:cs typeface="Times New Roman" pitchFamily="18" charset="0"/>
                      </a:endParaRPr>
                    </a:p>
                  </a:txBody>
                  <a:tcPr/>
                </a:tc>
              </a:tr>
              <a:tr h="370840">
                <a:tc>
                  <a:txBody>
                    <a:bodyPr/>
                    <a:lstStyle/>
                    <a:p>
                      <a:pPr algn="ctr"/>
                      <a:r>
                        <a:rPr lang="en-US" altLang="zh-TW" sz="1600" baseline="0" dirty="0" smtClean="0">
                          <a:latin typeface="Times New Roman"/>
                        </a:rPr>
                        <a:t>Total</a:t>
                      </a:r>
                      <a:endParaRPr lang="zh-TW" altLang="en-US" sz="1600" dirty="0"/>
                    </a:p>
                  </a:txBody>
                  <a:tcPr/>
                </a:tc>
                <a:tc>
                  <a:txBody>
                    <a:bodyPr/>
                    <a:lstStyle/>
                    <a:p>
                      <a:pPr algn="ctr"/>
                      <a:r>
                        <a:rPr lang="en-US" altLang="zh-TW" sz="1600" dirty="0" smtClean="0">
                          <a:latin typeface="Times New Roman" pitchFamily="18" charset="0"/>
                          <a:cs typeface="Times New Roman" pitchFamily="18" charset="0"/>
                        </a:rPr>
                        <a:t>28</a:t>
                      </a:r>
                      <a:endParaRPr lang="zh-TW" altLang="en-US" sz="1600" dirty="0">
                        <a:latin typeface="Times New Roman" pitchFamily="18" charset="0"/>
                        <a:cs typeface="Times New Roman" pitchFamily="18" charset="0"/>
                      </a:endParaRPr>
                    </a:p>
                  </a:txBody>
                  <a:tcPr/>
                </a:tc>
                <a:tc>
                  <a:txBody>
                    <a:bodyPr/>
                    <a:lstStyle/>
                    <a:p>
                      <a:pPr algn="ctr"/>
                      <a:r>
                        <a:rPr lang="en-US" altLang="zh-TW" sz="1600" dirty="0" smtClean="0">
                          <a:latin typeface="Times New Roman" pitchFamily="18" charset="0"/>
                          <a:cs typeface="Times New Roman" pitchFamily="18" charset="0"/>
                        </a:rPr>
                        <a:t>43</a:t>
                      </a:r>
                      <a:endParaRPr lang="zh-TW" altLang="en-US" sz="1600" dirty="0">
                        <a:latin typeface="Times New Roman" pitchFamily="18" charset="0"/>
                        <a:cs typeface="Times New Roman" pitchFamily="18" charset="0"/>
                      </a:endParaRPr>
                    </a:p>
                  </a:txBody>
                  <a:tcPr/>
                </a:tc>
                <a:tc>
                  <a:txBody>
                    <a:bodyPr/>
                    <a:lstStyle/>
                    <a:p>
                      <a:pPr algn="ctr"/>
                      <a:r>
                        <a:rPr lang="en-US" altLang="zh-TW" sz="1600" dirty="0" smtClean="0">
                          <a:latin typeface="Times New Roman" pitchFamily="18" charset="0"/>
                          <a:cs typeface="Times New Roman" pitchFamily="18" charset="0"/>
                        </a:rPr>
                        <a:t>46</a:t>
                      </a:r>
                      <a:endParaRPr lang="zh-TW" altLang="en-US" sz="1600"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en-US" altLang="zh-TW" dirty="0" smtClean="0"/>
              <a:t>Method</a:t>
            </a:r>
            <a:endParaRPr lang="zh-TW" altLang="en-US" dirty="0"/>
          </a:p>
        </p:txBody>
      </p:sp>
      <p:sp>
        <p:nvSpPr>
          <p:cNvPr id="3" name="內容版面配置區 2"/>
          <p:cNvSpPr>
            <a:spLocks noGrp="1"/>
          </p:cNvSpPr>
          <p:nvPr>
            <p:ph idx="1"/>
          </p:nvPr>
        </p:nvSpPr>
        <p:spPr/>
        <p:txBody>
          <a:bodyPr>
            <a:normAutofit fontScale="92500" lnSpcReduction="10000"/>
          </a:bodyPr>
          <a:lstStyle/>
          <a:p>
            <a:r>
              <a:rPr lang="zh-TW" altLang="en-US" dirty="0" smtClean="0"/>
              <a:t>篩選受測者流程</a:t>
            </a:r>
            <a:endParaRPr lang="en-US" altLang="zh-TW" dirty="0" smtClean="0"/>
          </a:p>
          <a:p>
            <a:endParaRPr lang="en-US" altLang="zh-TW" dirty="0" smtClean="0"/>
          </a:p>
          <a:p>
            <a:r>
              <a:rPr lang="en-US" altLang="zh-TW" dirty="0" smtClean="0"/>
              <a:t>1.</a:t>
            </a:r>
            <a:r>
              <a:rPr lang="zh-TW" altLang="en-US" dirty="0" smtClean="0"/>
              <a:t> 利用三項問題評估受測者使用電腦的經驗，每項題目</a:t>
            </a:r>
            <a:r>
              <a:rPr lang="en-US" altLang="zh-TW" dirty="0" smtClean="0"/>
              <a:t>7</a:t>
            </a:r>
            <a:r>
              <a:rPr lang="zh-TW" altLang="en-US" dirty="0" smtClean="0"/>
              <a:t>分，共三題。</a:t>
            </a:r>
            <a:endParaRPr lang="en-US" altLang="zh-TW" dirty="0" smtClean="0"/>
          </a:p>
          <a:p>
            <a:endParaRPr lang="en-US" altLang="zh-TW" dirty="0" smtClean="0"/>
          </a:p>
          <a:p>
            <a:r>
              <a:rPr lang="en-US" altLang="zh-TW" dirty="0" smtClean="0"/>
              <a:t>2.</a:t>
            </a:r>
            <a:r>
              <a:rPr lang="zh-TW" altLang="en-US" dirty="0" smtClean="0"/>
              <a:t> 前測訓練評估使用模擬器能力</a:t>
            </a:r>
            <a:r>
              <a:rPr lang="en-US" altLang="zh-TW" dirty="0" smtClean="0"/>
              <a:t>:</a:t>
            </a:r>
          </a:p>
          <a:p>
            <a:endParaRPr lang="en-US" altLang="zh-TW" dirty="0" smtClean="0"/>
          </a:p>
          <a:p>
            <a:pPr lvl="2"/>
            <a:r>
              <a:rPr lang="en-US" altLang="zh-TW" dirty="0" smtClean="0"/>
              <a:t>(a)</a:t>
            </a:r>
            <a:r>
              <a:rPr lang="zh-TW" altLang="en-US" dirty="0" smtClean="0"/>
              <a:t>速度測試</a:t>
            </a:r>
            <a:r>
              <a:rPr lang="en-US" altLang="zh-TW" dirty="0" smtClean="0"/>
              <a:t>:</a:t>
            </a:r>
            <a:r>
              <a:rPr lang="zh-TW" altLang="en-US" dirty="0" smtClean="0"/>
              <a:t>受測者必須以最快的速度到達指定地點。</a:t>
            </a:r>
            <a:endParaRPr lang="en-US" altLang="zh-TW" dirty="0" smtClean="0"/>
          </a:p>
          <a:p>
            <a:pPr lvl="2">
              <a:buNone/>
            </a:pPr>
            <a:endParaRPr lang="en-US" altLang="zh-TW" dirty="0" smtClean="0"/>
          </a:p>
          <a:p>
            <a:pPr lvl="2"/>
            <a:r>
              <a:rPr lang="en-US" altLang="zh-TW" dirty="0" smtClean="0"/>
              <a:t>(b) </a:t>
            </a:r>
            <a:r>
              <a:rPr lang="zh-TW" altLang="en-US" dirty="0" smtClean="0"/>
              <a:t>三段路徑學習測試</a:t>
            </a:r>
            <a:r>
              <a:rPr lang="en-US" altLang="zh-TW" dirty="0" smtClean="0"/>
              <a:t>:</a:t>
            </a:r>
            <a:r>
              <a:rPr lang="zh-TW" altLang="en-US" dirty="0" smtClean="0"/>
              <a:t>受測者必須在平均少於</a:t>
            </a:r>
            <a:r>
              <a:rPr lang="en-US" altLang="zh-TW" dirty="0" smtClean="0"/>
              <a:t>120s</a:t>
            </a:r>
            <a:r>
              <a:rPr lang="zh-TW" altLang="en-US" dirty="0" smtClean="0"/>
              <a:t>的時間抵達指定地點</a:t>
            </a:r>
            <a:endParaRPr lang="en-US" altLang="zh-TW" dirty="0" smtClean="0"/>
          </a:p>
          <a:p>
            <a:pPr lvl="2"/>
            <a:endParaRPr lang="en-US" altLang="zh-TW" dirty="0" smtClean="0"/>
          </a:p>
          <a:p>
            <a:pPr lvl="2"/>
            <a:endParaRPr lang="en-US" altLang="zh-TW"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en-US" altLang="zh-TW" dirty="0" smtClean="0"/>
              <a:t>Method</a:t>
            </a:r>
            <a:endParaRPr lang="zh-TW" altLang="en-US" dirty="0"/>
          </a:p>
        </p:txBody>
      </p:sp>
      <p:sp>
        <p:nvSpPr>
          <p:cNvPr id="3" name="內容版面配置區 2"/>
          <p:cNvSpPr>
            <a:spLocks noGrp="1"/>
          </p:cNvSpPr>
          <p:nvPr>
            <p:ph idx="1"/>
          </p:nvPr>
        </p:nvSpPr>
        <p:spPr/>
        <p:txBody>
          <a:bodyPr/>
          <a:lstStyle/>
          <a:p>
            <a:r>
              <a:rPr lang="zh-TW" altLang="en-US" dirty="0" smtClean="0"/>
              <a:t>實驗地圖示意圖如下</a:t>
            </a:r>
            <a:r>
              <a:rPr lang="en-US" altLang="zh-TW" dirty="0" smtClean="0"/>
              <a:t>:</a:t>
            </a:r>
            <a:r>
              <a:rPr lang="zh-TW" altLang="en-US" dirty="0" smtClean="0"/>
              <a:t>由</a:t>
            </a:r>
            <a:r>
              <a:rPr lang="en-US" altLang="zh-TW" dirty="0" smtClean="0"/>
              <a:t>S</a:t>
            </a:r>
            <a:r>
              <a:rPr lang="zh-TW" altLang="en-US" dirty="0" smtClean="0"/>
              <a:t>點移動至</a:t>
            </a:r>
            <a:r>
              <a:rPr lang="en-US" altLang="zh-TW" dirty="0" smtClean="0"/>
              <a:t>G</a:t>
            </a:r>
            <a:r>
              <a:rPr lang="zh-TW" altLang="en-US" dirty="0" smtClean="0"/>
              <a:t>點</a:t>
            </a:r>
            <a:endParaRPr lang="en-US" altLang="zh-TW" dirty="0" smtClean="0"/>
          </a:p>
          <a:p>
            <a:endParaRPr lang="zh-TW" altLang="en-US" dirty="0"/>
          </a:p>
        </p:txBody>
      </p:sp>
      <p:pic>
        <p:nvPicPr>
          <p:cNvPr id="4" name="圖片 3" descr="未命名.png"/>
          <p:cNvPicPr>
            <a:picLocks noChangeAspect="1"/>
          </p:cNvPicPr>
          <p:nvPr/>
        </p:nvPicPr>
        <p:blipFill>
          <a:blip r:embed="rId2" cstate="print"/>
          <a:stretch>
            <a:fillRect/>
          </a:stretch>
        </p:blipFill>
        <p:spPr>
          <a:xfrm>
            <a:off x="1547664" y="2636912"/>
            <a:ext cx="6073898" cy="3751347"/>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en-US" altLang="zh-TW" dirty="0" smtClean="0"/>
              <a:t>Method</a:t>
            </a:r>
            <a:endParaRPr lang="zh-TW" altLang="en-US" dirty="0"/>
          </a:p>
        </p:txBody>
      </p:sp>
      <p:sp>
        <p:nvSpPr>
          <p:cNvPr id="3" name="內容版面配置區 2"/>
          <p:cNvSpPr>
            <a:spLocks noGrp="1"/>
          </p:cNvSpPr>
          <p:nvPr>
            <p:ph idx="1"/>
          </p:nvPr>
        </p:nvSpPr>
        <p:spPr/>
        <p:txBody>
          <a:bodyPr>
            <a:normAutofit lnSpcReduction="10000"/>
          </a:bodyPr>
          <a:lstStyle/>
          <a:p>
            <a:pPr>
              <a:buNone/>
            </a:pPr>
            <a:r>
              <a:rPr lang="zh-TW" altLang="en-US" dirty="0" smtClean="0"/>
              <a:t>實驗器材</a:t>
            </a:r>
            <a:r>
              <a:rPr lang="en-US" altLang="zh-TW" dirty="0" smtClean="0"/>
              <a:t>:</a:t>
            </a:r>
          </a:p>
          <a:p>
            <a:endParaRPr lang="en-US" altLang="zh-TW" dirty="0" smtClean="0"/>
          </a:p>
          <a:p>
            <a:r>
              <a:rPr lang="zh-TW" altLang="en-US" dirty="0" smtClean="0"/>
              <a:t>軟體</a:t>
            </a:r>
            <a:r>
              <a:rPr lang="en-US" altLang="zh-TW" dirty="0" smtClean="0"/>
              <a:t>: Modified</a:t>
            </a:r>
            <a:r>
              <a:rPr lang="zh-TW" altLang="en-US" dirty="0" smtClean="0"/>
              <a:t> </a:t>
            </a:r>
            <a:r>
              <a:rPr lang="en-US" altLang="zh-TW" dirty="0" smtClean="0"/>
              <a:t>version of the Game Creation System</a:t>
            </a:r>
          </a:p>
          <a:p>
            <a:endParaRPr lang="en-US" altLang="zh-TW" dirty="0" smtClean="0"/>
          </a:p>
          <a:p>
            <a:r>
              <a:rPr lang="zh-TW" altLang="en-US" dirty="0" smtClean="0"/>
              <a:t>電腦</a:t>
            </a:r>
            <a:r>
              <a:rPr lang="en-US" altLang="zh-TW" dirty="0" smtClean="0"/>
              <a:t>:</a:t>
            </a:r>
            <a:r>
              <a:rPr lang="it-IT" altLang="zh-TW" dirty="0" smtClean="0"/>
              <a:t>Dell IBM compatible Pentium III computer</a:t>
            </a:r>
          </a:p>
          <a:p>
            <a:endParaRPr lang="it-IT" altLang="zh-TW" dirty="0" smtClean="0"/>
          </a:p>
          <a:p>
            <a:r>
              <a:rPr lang="zh-TW" altLang="en-US" dirty="0" smtClean="0"/>
              <a:t>螢幕規格</a:t>
            </a:r>
            <a:r>
              <a:rPr lang="en-US" altLang="zh-TW" dirty="0" smtClean="0"/>
              <a:t>:  17</a:t>
            </a:r>
            <a:r>
              <a:rPr lang="zh-TW" altLang="en-US" dirty="0" smtClean="0"/>
              <a:t>吋</a:t>
            </a:r>
            <a:r>
              <a:rPr lang="en-US" altLang="zh-TW" dirty="0" smtClean="0"/>
              <a:t> monitor</a:t>
            </a:r>
            <a:r>
              <a:rPr lang="zh-TW" altLang="en-US" dirty="0" smtClean="0"/>
              <a:t> 頭與螢幕距離不得超過</a:t>
            </a:r>
            <a:r>
              <a:rPr lang="en-US" altLang="zh-TW" dirty="0" smtClean="0"/>
              <a:t>50cm</a:t>
            </a:r>
            <a:endParaRPr lang="zh-TW"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en-US" altLang="zh-TW" dirty="0" smtClean="0"/>
              <a:t>Method</a:t>
            </a:r>
            <a:endParaRPr lang="zh-TW" altLang="en-US" dirty="0"/>
          </a:p>
        </p:txBody>
      </p:sp>
      <p:sp>
        <p:nvSpPr>
          <p:cNvPr id="3" name="內容版面配置區 2"/>
          <p:cNvSpPr>
            <a:spLocks noGrp="1"/>
          </p:cNvSpPr>
          <p:nvPr>
            <p:ph idx="1"/>
          </p:nvPr>
        </p:nvSpPr>
        <p:spPr/>
        <p:txBody>
          <a:bodyPr>
            <a:normAutofit lnSpcReduction="10000"/>
          </a:bodyPr>
          <a:lstStyle/>
          <a:p>
            <a:r>
              <a:rPr lang="zh-TW" altLang="en-US" dirty="0" smtClean="0"/>
              <a:t>正式測驗</a:t>
            </a:r>
            <a:r>
              <a:rPr lang="en-US" altLang="zh-TW" dirty="0" smtClean="0"/>
              <a:t>:</a:t>
            </a:r>
          </a:p>
          <a:p>
            <a:endParaRPr lang="en-US" altLang="zh-TW" dirty="0" smtClean="0"/>
          </a:p>
          <a:p>
            <a:r>
              <a:rPr lang="zh-TW" altLang="en-US" dirty="0" smtClean="0"/>
              <a:t>受測者必須以最快且最精確的速度利用手把移動到目標點，並且重複同一個地圖</a:t>
            </a:r>
            <a:r>
              <a:rPr lang="en-US" altLang="zh-TW" dirty="0" smtClean="0"/>
              <a:t>5</a:t>
            </a:r>
            <a:r>
              <a:rPr lang="zh-TW" altLang="en-US" dirty="0" smtClean="0"/>
              <a:t>次。</a:t>
            </a:r>
            <a:endParaRPr lang="en-US" altLang="zh-TW" dirty="0" smtClean="0"/>
          </a:p>
          <a:p>
            <a:endParaRPr lang="en-US" altLang="zh-TW" dirty="0" smtClean="0"/>
          </a:p>
          <a:p>
            <a:r>
              <a:rPr lang="zh-TW" altLang="en-US" dirty="0" smtClean="0"/>
              <a:t>每</a:t>
            </a:r>
            <a:r>
              <a:rPr lang="en-US" altLang="zh-TW" dirty="0" smtClean="0"/>
              <a:t>20</a:t>
            </a:r>
            <a:r>
              <a:rPr lang="zh-TW" altLang="en-US" dirty="0" smtClean="0"/>
              <a:t> </a:t>
            </a:r>
            <a:r>
              <a:rPr lang="en-US" altLang="zh-TW" dirty="0" smtClean="0"/>
              <a:t>ms</a:t>
            </a:r>
            <a:r>
              <a:rPr lang="zh-TW" altLang="en-US" dirty="0" smtClean="0"/>
              <a:t> 模擬器將會自動記錄受測者移動的位置，和走到死路次數。</a:t>
            </a:r>
            <a:endParaRPr lang="en-US" altLang="zh-TW" dirty="0" smtClean="0"/>
          </a:p>
          <a:p>
            <a:pPr lvl="1"/>
            <a:r>
              <a:rPr lang="zh-TW" altLang="en-US" dirty="0" smtClean="0"/>
              <a:t>若第一次移動遇到死路稱為</a:t>
            </a:r>
            <a:r>
              <a:rPr lang="en-US" altLang="zh-TW" dirty="0" smtClean="0"/>
              <a:t>”information error”</a:t>
            </a:r>
          </a:p>
          <a:p>
            <a:pPr lvl="1"/>
            <a:r>
              <a:rPr lang="zh-TW" altLang="en-US" dirty="0" smtClean="0"/>
              <a:t>若第二次或以上重覆上次移動遇到的死路稱為</a:t>
            </a:r>
            <a:r>
              <a:rPr lang="en-US" altLang="zh-TW" dirty="0" smtClean="0"/>
              <a:t>”spatial memory error”</a:t>
            </a:r>
            <a:endParaRPr lang="zh-TW"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en-US" altLang="zh-TW" dirty="0" smtClean="0"/>
              <a:t>Results</a:t>
            </a:r>
            <a:endParaRPr lang="zh-TW" altLang="en-US" dirty="0"/>
          </a:p>
        </p:txBody>
      </p:sp>
      <p:graphicFrame>
        <p:nvGraphicFramePr>
          <p:cNvPr id="7" name="表格 6"/>
          <p:cNvGraphicFramePr>
            <a:graphicFrameLocks noGrp="1"/>
          </p:cNvGraphicFramePr>
          <p:nvPr/>
        </p:nvGraphicFramePr>
        <p:xfrm>
          <a:off x="1331640" y="2348880"/>
          <a:ext cx="6096000" cy="2392680"/>
        </p:xfrm>
        <a:graphic>
          <a:graphicData uri="http://schemas.openxmlformats.org/drawingml/2006/table">
            <a:tbl>
              <a:tblPr firstRow="1" bandRow="1">
                <a:tableStyleId>{5C22544A-7EE6-4342-B048-85BDC9FD1C3A}</a:tableStyleId>
              </a:tblPr>
              <a:tblGrid>
                <a:gridCol w="1524000"/>
                <a:gridCol w="1716360"/>
                <a:gridCol w="1331640"/>
                <a:gridCol w="1524000"/>
              </a:tblGrid>
              <a:tr h="370840">
                <a:tc gridSpan="4">
                  <a:txBody>
                    <a:bodyPr/>
                    <a:lstStyle/>
                    <a:p>
                      <a:pPr algn="ctr"/>
                      <a:r>
                        <a:rPr kumimoji="0" lang="en-US" altLang="zh-TW" sz="1800" b="1" kern="1200" baseline="0" dirty="0" smtClean="0">
                          <a:solidFill>
                            <a:schemeClr val="lt1"/>
                          </a:solidFill>
                          <a:latin typeface="+mn-lt"/>
                          <a:ea typeface="+mn-ea"/>
                          <a:cs typeface="+mn-cs"/>
                        </a:rPr>
                        <a:t>Dependent variable: Total time to completion</a:t>
                      </a:r>
                      <a:endParaRPr lang="zh-TW" altLang="en-US" dirty="0"/>
                    </a:p>
                  </a:txBody>
                  <a:tcPr anchor="ctr"/>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dirty="0"/>
                    </a:p>
                  </a:txBody>
                  <a:tcPr/>
                </a:tc>
              </a:tr>
              <a:tr h="370840">
                <a:tc>
                  <a:txBody>
                    <a:bodyPr/>
                    <a:lstStyle/>
                    <a:p>
                      <a:pPr algn="ctr"/>
                      <a:r>
                        <a:rPr kumimoji="0" lang="en-US" altLang="zh-TW" sz="1800" kern="1200" baseline="0" dirty="0" smtClean="0">
                          <a:solidFill>
                            <a:schemeClr val="dk1"/>
                          </a:solidFill>
                          <a:latin typeface="+mn-lt"/>
                          <a:ea typeface="+mn-ea"/>
                          <a:cs typeface="+mn-cs"/>
                        </a:rPr>
                        <a:t>Model</a:t>
                      </a:r>
                      <a:endParaRPr lang="zh-TW" altLang="en-US" dirty="0"/>
                    </a:p>
                  </a:txBody>
                  <a:tcPr anchor="ctr"/>
                </a:tc>
                <a:tc>
                  <a:txBody>
                    <a:bodyPr/>
                    <a:lstStyle/>
                    <a:p>
                      <a:pPr algn="ctr"/>
                      <a:r>
                        <a:rPr kumimoji="0" lang="en-US" altLang="zh-TW" sz="1800" kern="1200" baseline="0" dirty="0" smtClean="0">
                          <a:solidFill>
                            <a:schemeClr val="dk1"/>
                          </a:solidFill>
                          <a:latin typeface="+mn-lt"/>
                          <a:ea typeface="+mn-ea"/>
                          <a:cs typeface="+mn-cs"/>
                        </a:rPr>
                        <a:t>Standardized</a:t>
                      </a:r>
                    </a:p>
                    <a:p>
                      <a:pPr algn="ctr"/>
                      <a:r>
                        <a:rPr kumimoji="0" lang="en-US" altLang="zh-TW" sz="1800" kern="1200" baseline="0" dirty="0" smtClean="0">
                          <a:solidFill>
                            <a:schemeClr val="dk1"/>
                          </a:solidFill>
                          <a:latin typeface="+mn-lt"/>
                          <a:ea typeface="+mn-ea"/>
                          <a:cs typeface="+mn-cs"/>
                        </a:rPr>
                        <a:t>Beta</a:t>
                      </a:r>
                      <a:endParaRPr lang="zh-TW" altLang="en-US" dirty="0"/>
                    </a:p>
                  </a:txBody>
                  <a:tcPr anchor="ctr"/>
                </a:tc>
                <a:tc>
                  <a:txBody>
                    <a:bodyPr/>
                    <a:lstStyle/>
                    <a:p>
                      <a:pPr algn="ctr"/>
                      <a:r>
                        <a:rPr lang="en-US" altLang="zh-TW" dirty="0" smtClean="0"/>
                        <a:t>T</a:t>
                      </a:r>
                      <a:endParaRPr lang="zh-TW" altLang="en-US" dirty="0"/>
                    </a:p>
                  </a:txBody>
                  <a:tcPr anchor="ctr"/>
                </a:tc>
                <a:tc>
                  <a:txBody>
                    <a:bodyPr/>
                    <a:lstStyle/>
                    <a:p>
                      <a:pPr algn="ctr"/>
                      <a:r>
                        <a:rPr lang="en-US" altLang="zh-TW" dirty="0" smtClean="0"/>
                        <a:t>P</a:t>
                      </a:r>
                      <a:endParaRPr lang="zh-TW" altLang="en-US" dirty="0"/>
                    </a:p>
                  </a:txBody>
                  <a:tcPr anchor="ctr"/>
                </a:tc>
              </a:tr>
              <a:tr h="370840">
                <a:tc>
                  <a:txBody>
                    <a:bodyPr/>
                    <a:lstStyle/>
                    <a:p>
                      <a:pPr algn="ctr"/>
                      <a:r>
                        <a:rPr kumimoji="0" lang="en-US" altLang="zh-TW" sz="1800" kern="1200" baseline="0" dirty="0" smtClean="0">
                          <a:solidFill>
                            <a:schemeClr val="dk1"/>
                          </a:solidFill>
                          <a:latin typeface="+mn-lt"/>
                          <a:ea typeface="+mn-ea"/>
                          <a:cs typeface="+mn-cs"/>
                        </a:rPr>
                        <a:t>Age</a:t>
                      </a:r>
                      <a:endParaRPr lang="zh-TW" altLang="en-US" dirty="0"/>
                    </a:p>
                  </a:txBody>
                  <a:tcPr anchor="ctr"/>
                </a:tc>
                <a:tc>
                  <a:txBody>
                    <a:bodyPr/>
                    <a:lstStyle/>
                    <a:p>
                      <a:pPr algn="ctr"/>
                      <a:r>
                        <a:rPr lang="en-US" altLang="zh-TW" dirty="0" smtClean="0"/>
                        <a:t>0.341</a:t>
                      </a:r>
                      <a:endParaRPr lang="zh-TW" altLang="en-US" dirty="0"/>
                    </a:p>
                  </a:txBody>
                  <a:tcPr anchor="ctr"/>
                </a:tc>
                <a:tc>
                  <a:txBody>
                    <a:bodyPr/>
                    <a:lstStyle/>
                    <a:p>
                      <a:pPr algn="ctr"/>
                      <a:r>
                        <a:rPr lang="en-US" altLang="zh-TW" dirty="0" smtClean="0"/>
                        <a:t>3.48</a:t>
                      </a:r>
                    </a:p>
                  </a:txBody>
                  <a:tcPr anchor="ctr"/>
                </a:tc>
                <a:tc>
                  <a:txBody>
                    <a:bodyPr/>
                    <a:lstStyle/>
                    <a:p>
                      <a:pPr algn="ctr"/>
                      <a:r>
                        <a:rPr lang="en-US" altLang="zh-TW" dirty="0" smtClean="0"/>
                        <a:t>0.0007*</a:t>
                      </a:r>
                      <a:endParaRPr lang="zh-TW" altLang="en-US" dirty="0"/>
                    </a:p>
                  </a:txBody>
                  <a:tcPr anchor="ctr"/>
                </a:tc>
              </a:tr>
              <a:tr h="370840">
                <a:tc>
                  <a:txBody>
                    <a:bodyPr/>
                    <a:lstStyle/>
                    <a:p>
                      <a:pPr algn="ctr"/>
                      <a:r>
                        <a:rPr kumimoji="0" lang="en-US" altLang="zh-TW" sz="1800" kern="1200" baseline="0" dirty="0" smtClean="0">
                          <a:solidFill>
                            <a:schemeClr val="dk1"/>
                          </a:solidFill>
                          <a:latin typeface="+mn-lt"/>
                          <a:ea typeface="+mn-ea"/>
                          <a:cs typeface="+mn-cs"/>
                        </a:rPr>
                        <a:t>Sex</a:t>
                      </a:r>
                      <a:endParaRPr lang="zh-TW" altLang="en-US" dirty="0"/>
                    </a:p>
                  </a:txBody>
                  <a:tcPr anchor="ctr"/>
                </a:tc>
                <a:tc>
                  <a:txBody>
                    <a:bodyPr/>
                    <a:lstStyle/>
                    <a:p>
                      <a:pPr algn="ctr"/>
                      <a:r>
                        <a:rPr lang="en-US" altLang="zh-TW" dirty="0" smtClean="0"/>
                        <a:t>0.15</a:t>
                      </a:r>
                      <a:endParaRPr lang="zh-TW" altLang="en-US" dirty="0"/>
                    </a:p>
                  </a:txBody>
                  <a:tcPr anchor="ctr"/>
                </a:tc>
                <a:tc>
                  <a:txBody>
                    <a:bodyPr/>
                    <a:lstStyle/>
                    <a:p>
                      <a:pPr algn="ctr"/>
                      <a:r>
                        <a:rPr lang="en-US" altLang="zh-TW" dirty="0" smtClean="0"/>
                        <a:t>1.95</a:t>
                      </a:r>
                      <a:endParaRPr lang="zh-TW" altLang="en-US" dirty="0"/>
                    </a:p>
                  </a:txBody>
                  <a:tcPr anchor="ctr"/>
                </a:tc>
                <a:tc>
                  <a:txBody>
                    <a:bodyPr/>
                    <a:lstStyle/>
                    <a:p>
                      <a:pPr algn="ctr"/>
                      <a:r>
                        <a:rPr lang="en-US" altLang="zh-TW" dirty="0" smtClean="0"/>
                        <a:t>0.054</a:t>
                      </a:r>
                      <a:endParaRPr lang="zh-TW" altLang="en-US" dirty="0"/>
                    </a:p>
                  </a:txBody>
                  <a:tcPr anchor="ctr"/>
                </a:tc>
              </a:tr>
              <a:tr h="370840">
                <a:tc>
                  <a:txBody>
                    <a:bodyPr/>
                    <a:lstStyle/>
                    <a:p>
                      <a:pPr algn="ctr"/>
                      <a:r>
                        <a:rPr kumimoji="0" lang="en-US" altLang="zh-TW" sz="1800" kern="1200" baseline="0" dirty="0" smtClean="0">
                          <a:solidFill>
                            <a:schemeClr val="dk1"/>
                          </a:solidFill>
                          <a:latin typeface="+mn-lt"/>
                          <a:ea typeface="+mn-ea"/>
                          <a:cs typeface="+mn-cs"/>
                        </a:rPr>
                        <a:t>Computer experience</a:t>
                      </a:r>
                      <a:endParaRPr lang="zh-TW" altLang="en-US" dirty="0"/>
                    </a:p>
                  </a:txBody>
                  <a:tcPr anchor="ctr"/>
                </a:tc>
                <a:tc>
                  <a:txBody>
                    <a:bodyPr/>
                    <a:lstStyle/>
                    <a:p>
                      <a:pPr algn="ctr"/>
                      <a:r>
                        <a:rPr lang="en-US" altLang="zh-TW" dirty="0" smtClean="0"/>
                        <a:t>-0.189</a:t>
                      </a:r>
                      <a:endParaRPr lang="zh-TW" altLang="en-US" dirty="0"/>
                    </a:p>
                  </a:txBody>
                  <a:tcPr anchor="ctr"/>
                </a:tc>
                <a:tc>
                  <a:txBody>
                    <a:bodyPr/>
                    <a:lstStyle/>
                    <a:p>
                      <a:pPr algn="ctr"/>
                      <a:r>
                        <a:rPr lang="en-US" altLang="zh-TW" dirty="0" smtClean="0"/>
                        <a:t>2.13</a:t>
                      </a:r>
                      <a:endParaRPr lang="zh-TW" altLang="en-US" dirty="0"/>
                    </a:p>
                  </a:txBody>
                  <a:tcPr anchor="ctr"/>
                </a:tc>
                <a:tc>
                  <a:txBody>
                    <a:bodyPr/>
                    <a:lstStyle/>
                    <a:p>
                      <a:pPr algn="ctr"/>
                      <a:r>
                        <a:rPr lang="en-US" altLang="zh-TW" dirty="0" smtClean="0"/>
                        <a:t>0.035*</a:t>
                      </a:r>
                      <a:endParaRPr lang="zh-TW" altLang="en-US" dirty="0"/>
                    </a:p>
                  </a:txBody>
                  <a:tcPr anchor="ctr"/>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沉穩">
  <a:themeElements>
    <a:clrScheme name="沉穩">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沉穩">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沉穩">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7308</TotalTime>
  <Words>617</Words>
  <Application>Microsoft Office PowerPoint</Application>
  <PresentationFormat>如螢幕大小 (4:3)</PresentationFormat>
  <Paragraphs>134</Paragraphs>
  <Slides>17</Slides>
  <Notes>0</Notes>
  <HiddenSlides>0</HiddenSlides>
  <MMClips>0</MMClips>
  <ScaleCrop>false</ScaleCrop>
  <HeadingPairs>
    <vt:vector size="4" baseType="variant">
      <vt:variant>
        <vt:lpstr>佈景主題</vt:lpstr>
      </vt:variant>
      <vt:variant>
        <vt:i4>1</vt:i4>
      </vt:variant>
      <vt:variant>
        <vt:lpstr>投影片標題</vt:lpstr>
      </vt:variant>
      <vt:variant>
        <vt:i4>17</vt:i4>
      </vt:variant>
    </vt:vector>
  </HeadingPairs>
  <TitlesOfParts>
    <vt:vector size="18" baseType="lpstr">
      <vt:lpstr>沉穩</vt:lpstr>
      <vt:lpstr>     Age differences in spatial memory in a virtual environment navigation task</vt:lpstr>
      <vt:lpstr>Introduction</vt:lpstr>
      <vt:lpstr>Introduction</vt:lpstr>
      <vt:lpstr>Method</vt:lpstr>
      <vt:lpstr>Method</vt:lpstr>
      <vt:lpstr>Method</vt:lpstr>
      <vt:lpstr>Method</vt:lpstr>
      <vt:lpstr>Method</vt:lpstr>
      <vt:lpstr>Results</vt:lpstr>
      <vt:lpstr>Results</vt:lpstr>
      <vt:lpstr>Results</vt:lpstr>
      <vt:lpstr>Results</vt:lpstr>
      <vt:lpstr>Results</vt:lpstr>
      <vt:lpstr>Results</vt:lpstr>
      <vt:lpstr>Results</vt:lpstr>
      <vt:lpstr>Discussion</vt:lpstr>
      <vt:lpstr>Discussion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 differences in spatial memory in a virtual environment navigation task</dc:title>
  <dc:creator>Administrator</dc:creator>
  <cp:lastModifiedBy>Administrator</cp:lastModifiedBy>
  <cp:revision>92</cp:revision>
  <dcterms:created xsi:type="dcterms:W3CDTF">2015-09-17T01:52:33Z</dcterms:created>
  <dcterms:modified xsi:type="dcterms:W3CDTF">2015-09-23T01:26:45Z</dcterms:modified>
</cp:coreProperties>
</file>